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71" r:id="rId5"/>
    <p:sldId id="272" r:id="rId6"/>
    <p:sldId id="273" r:id="rId7"/>
    <p:sldId id="296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5" r:id="rId20"/>
    <p:sldId id="278" r:id="rId21"/>
    <p:sldId id="276" r:id="rId22"/>
    <p:sldId id="279" r:id="rId23"/>
    <p:sldId id="277" r:id="rId24"/>
    <p:sldId id="280" r:id="rId25"/>
    <p:sldId id="295" r:id="rId26"/>
    <p:sldId id="281" r:id="rId27"/>
    <p:sldId id="282" r:id="rId28"/>
    <p:sldId id="284" r:id="rId29"/>
    <p:sldId id="283" r:id="rId30"/>
    <p:sldId id="285" r:id="rId31"/>
    <p:sldId id="286" r:id="rId32"/>
    <p:sldId id="287" r:id="rId33"/>
    <p:sldId id="288" r:id="rId34"/>
    <p:sldId id="289" r:id="rId35"/>
    <p:sldId id="308" r:id="rId36"/>
    <p:sldId id="309" r:id="rId37"/>
    <p:sldId id="310" r:id="rId38"/>
    <p:sldId id="290" r:id="rId39"/>
    <p:sldId id="291" r:id="rId40"/>
    <p:sldId id="292" r:id="rId41"/>
    <p:sldId id="293" r:id="rId42"/>
    <p:sldId id="312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13" r:id="rId51"/>
    <p:sldId id="314" r:id="rId52"/>
    <p:sldId id="304" r:id="rId53"/>
    <p:sldId id="305" r:id="rId54"/>
    <p:sldId id="306" r:id="rId55"/>
    <p:sldId id="307" r:id="rId56"/>
    <p:sldId id="311" r:id="rId5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143BD-C224-5E4C-90E5-0048526E8BAD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007A6-FAAB-D341-87D4-95646D2D4179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3297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2(x+3) - 6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007A6-FAAB-D341-87D4-95646D2D4179}" type="slidenum">
              <a:rPr lang="fr-CA" smtClean="0"/>
              <a:t>50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854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5222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9881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8298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791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012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32616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32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6971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7725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959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95882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79C0C-B079-8849-B2EB-E8A6A10E2236}" type="datetimeFigureOut">
              <a:rPr lang="fr-FR" smtClean="0"/>
              <a:t>04/05/19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D6183-ED19-3440-A780-0E9095216320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3014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3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3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5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4</a:t>
            </a:r>
            <a:r>
              <a:rPr lang="fr-CA" baseline="30000" dirty="0" smtClean="0"/>
              <a:t>ème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Programmation - Scratch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0985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0"/>
            <a:ext cx="5261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82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2" y="0"/>
            <a:ext cx="7703573" cy="142809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97479"/>
            <a:ext cx="9144000" cy="487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45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dirty="0" smtClean="0"/>
              <a:t>2) </a:t>
            </a:r>
            <a:r>
              <a:rPr lang="fr-CA" dirty="0" smtClean="0">
                <a:solidFill>
                  <a:srgbClr val="008000"/>
                </a:solidFill>
              </a:rPr>
              <a:t>Le programme 1 permet d’obtenir un motif du même type mais le petit segment n’est orienté qu’à 30° donc il ne revient pas vers l’intérieur.</a:t>
            </a:r>
          </a:p>
          <a:p>
            <a:pPr marL="0" indent="0">
              <a:buNone/>
            </a:pPr>
            <a:r>
              <a:rPr lang="fr-CA" dirty="0" smtClean="0">
                <a:solidFill>
                  <a:srgbClr val="008000"/>
                </a:solidFill>
              </a:rPr>
              <a:t>Le programme 2 ne permet d’obtenir qu’un seul des 18 motifs identiques, car l’instruction « stylo en position d’écriture » n’est pas dans la boucle et donc il ne trace réellement qu’une seule fois. </a:t>
            </a:r>
            <a:endParaRPr lang="fr-CA" dirty="0">
              <a:solidFill>
                <a:srgbClr val="00800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2" y="0"/>
            <a:ext cx="7703573" cy="142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03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00784" cy="79390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6330"/>
            <a:ext cx="7217623" cy="165088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972" y="2740152"/>
            <a:ext cx="3319623" cy="365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01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00784" cy="79390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762" y="3004973"/>
            <a:ext cx="2992540" cy="329083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348" y="793903"/>
            <a:ext cx="5546336" cy="386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2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9" y="140295"/>
            <a:ext cx="8750981" cy="62921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866" y="889472"/>
            <a:ext cx="7227792" cy="565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91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9" y="140295"/>
            <a:ext cx="8750981" cy="62921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076" y="755434"/>
            <a:ext cx="6191265" cy="610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86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35" y="0"/>
            <a:ext cx="7513476" cy="77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35" y="644401"/>
            <a:ext cx="7248600" cy="158738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338" y="2566149"/>
            <a:ext cx="4160523" cy="403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04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35" y="0"/>
            <a:ext cx="7513476" cy="7752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31" y="775200"/>
            <a:ext cx="7081357" cy="609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71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/>
          </a:bodyPr>
          <a:lstStyle/>
          <a:p>
            <a:pPr algn="l"/>
            <a:r>
              <a:rPr lang="fr-CA" sz="3600" u="sng" dirty="0" smtClean="0"/>
              <a:t>Ex 3 :</a:t>
            </a:r>
            <a:r>
              <a:rPr lang="fr-CA" sz="3600" dirty="0" smtClean="0"/>
              <a:t> Ligne </a:t>
            </a:r>
            <a:br>
              <a:rPr lang="fr-CA" sz="3600" dirty="0" smtClean="0"/>
            </a:br>
            <a:r>
              <a:rPr lang="fr-CA" sz="3600" dirty="0" smtClean="0"/>
              <a:t>de crête</a:t>
            </a:r>
            <a:endParaRPr lang="fr-CA" sz="3600" dirty="0"/>
          </a:p>
        </p:txBody>
      </p:sp>
      <p:pic>
        <p:nvPicPr>
          <p:cNvPr id="6" name="Image 5" descr="Macintosh HD:Users:jlh:Desktop:Capture d’écran 2019-02-18 à 17.58.46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16647" r="9440"/>
          <a:stretch/>
        </p:blipFill>
        <p:spPr bwMode="auto">
          <a:xfrm>
            <a:off x="2807568" y="287338"/>
            <a:ext cx="6133232" cy="6062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53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Objectifs :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49513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i="1" dirty="0" smtClean="0"/>
              <a:t>Niveau 1 :</a:t>
            </a:r>
          </a:p>
          <a:p>
            <a:pPr marL="0" indent="0">
              <a:buNone/>
            </a:pPr>
            <a:r>
              <a:rPr lang="fr-FR" dirty="0" smtClean="0"/>
              <a:t>- Savoir réaliser </a:t>
            </a:r>
            <a:r>
              <a:rPr lang="fr-FR" dirty="0"/>
              <a:t>des activités d’algorithmique débranchée.  </a:t>
            </a:r>
          </a:p>
          <a:p>
            <a:pPr marL="0" indent="0">
              <a:buNone/>
            </a:pPr>
            <a:r>
              <a:rPr lang="fr-FR" dirty="0" smtClean="0"/>
              <a:t>- Savoir mettre </a:t>
            </a:r>
            <a:r>
              <a:rPr lang="fr-FR" dirty="0"/>
              <a:t>en ordre et/ou </a:t>
            </a:r>
            <a:r>
              <a:rPr lang="fr-FR" dirty="0" smtClean="0"/>
              <a:t>compléter </a:t>
            </a:r>
            <a:r>
              <a:rPr lang="fr-FR" dirty="0"/>
              <a:t>des blocs fournis par le professeur pour construire un  programme simple sur un logiciel de programmation.  </a:t>
            </a:r>
          </a:p>
          <a:p>
            <a:pPr marL="0" indent="0">
              <a:buNone/>
            </a:pPr>
            <a:r>
              <a:rPr lang="fr-FR" dirty="0"/>
              <a:t>- </a:t>
            </a:r>
            <a:r>
              <a:rPr lang="fr-FR" dirty="0" smtClean="0"/>
              <a:t>Savoir écrire </a:t>
            </a:r>
            <a:r>
              <a:rPr lang="fr-FR" dirty="0"/>
              <a:t>un script de déplacement ou de construction géométrique utilisant des instructions conditionnelles et/ou la boucle « Répéter ... fois ».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201797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8018"/>
          </a:xfrm>
        </p:spPr>
        <p:txBody>
          <a:bodyPr>
            <a:normAutofit fontScale="90000"/>
          </a:bodyPr>
          <a:lstStyle/>
          <a:p>
            <a:pPr algn="l"/>
            <a:r>
              <a:rPr lang="fr-CA" sz="3600" u="sng" dirty="0" smtClean="0">
                <a:solidFill>
                  <a:srgbClr val="008000"/>
                </a:solidFill>
              </a:rPr>
              <a:t>Ex 3 :</a:t>
            </a:r>
            <a:r>
              <a:rPr lang="fr-CA" sz="3600" dirty="0" smtClean="0">
                <a:solidFill>
                  <a:srgbClr val="008000"/>
                </a:solidFill>
              </a:rPr>
              <a:t> </a:t>
            </a:r>
            <a:br>
              <a:rPr lang="fr-CA" sz="3600" dirty="0" smtClean="0">
                <a:solidFill>
                  <a:srgbClr val="008000"/>
                </a:solidFill>
              </a:rPr>
            </a:br>
            <a:r>
              <a:rPr lang="fr-CA" sz="3600" dirty="0" smtClean="0">
                <a:solidFill>
                  <a:srgbClr val="008000"/>
                </a:solidFill>
              </a:rPr>
              <a:t>Ligne </a:t>
            </a:r>
            <a:br>
              <a:rPr lang="fr-CA" sz="3600" dirty="0" smtClean="0">
                <a:solidFill>
                  <a:srgbClr val="008000"/>
                </a:solidFill>
              </a:rPr>
            </a:br>
            <a:r>
              <a:rPr lang="fr-CA" sz="3600" dirty="0" smtClean="0">
                <a:solidFill>
                  <a:srgbClr val="008000"/>
                </a:solidFill>
              </a:rPr>
              <a:t>de crête</a:t>
            </a:r>
            <a:endParaRPr lang="fr-CA" sz="3600" dirty="0">
              <a:solidFill>
                <a:srgbClr val="008000"/>
              </a:solidFill>
            </a:endParaRPr>
          </a:p>
        </p:txBody>
      </p:sp>
      <p:pic>
        <p:nvPicPr>
          <p:cNvPr id="6" name="Image 5" descr="Macintosh HD:Users:jlh:Desktop:Capture d’écran 2019-02-18 à 17.58.46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8" t="16647" r="11528" b="35817"/>
          <a:stretch/>
        </p:blipFill>
        <p:spPr bwMode="auto">
          <a:xfrm>
            <a:off x="182248" y="2002656"/>
            <a:ext cx="2082886" cy="1401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Capture d’écran 2019-03-06 à 20.56.3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t="1530" r="3168" b="1524"/>
          <a:stretch/>
        </p:blipFill>
        <p:spPr>
          <a:xfrm>
            <a:off x="2422255" y="366633"/>
            <a:ext cx="6517703" cy="593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13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76474"/>
          </a:xfrm>
        </p:spPr>
        <p:txBody>
          <a:bodyPr>
            <a:normAutofit fontScale="90000"/>
          </a:bodyPr>
          <a:lstStyle/>
          <a:p>
            <a:pPr algn="l"/>
            <a:r>
              <a:rPr lang="fr-CA" sz="3600" u="sng" dirty="0" smtClean="0"/>
              <a:t>Ex 4 :</a:t>
            </a:r>
            <a:r>
              <a:rPr lang="fr-CA" sz="3600" dirty="0" smtClean="0"/>
              <a:t> La croix de Malte</a:t>
            </a:r>
            <a:endParaRPr lang="fr-CA" sz="3600" dirty="0"/>
          </a:p>
        </p:txBody>
      </p:sp>
      <p:pic>
        <p:nvPicPr>
          <p:cNvPr id="4" name="Image 3" descr="Macintosh HD:Users:jlh:Desktop:Capture d’écran 2019-02-18 à 17.59.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" t="21510" r="5653" b="50285"/>
          <a:stretch/>
        </p:blipFill>
        <p:spPr bwMode="auto">
          <a:xfrm>
            <a:off x="903434" y="982053"/>
            <a:ext cx="7227476" cy="2474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 descr="Macintosh HD:Users:jlh:Desktop:Capture d’écran 2019-02-18 à 17.59.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5" t="61469" r="27487"/>
          <a:stretch/>
        </p:blipFill>
        <p:spPr bwMode="auto">
          <a:xfrm>
            <a:off x="2802328" y="3744892"/>
            <a:ext cx="3050355" cy="28681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491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76474"/>
          </a:xfrm>
        </p:spPr>
        <p:txBody>
          <a:bodyPr>
            <a:normAutofit fontScale="90000"/>
          </a:bodyPr>
          <a:lstStyle/>
          <a:p>
            <a:pPr algn="l"/>
            <a:r>
              <a:rPr lang="fr-CA" sz="3600" u="sng" dirty="0" smtClean="0">
                <a:solidFill>
                  <a:srgbClr val="008000"/>
                </a:solidFill>
              </a:rPr>
              <a:t>Ex 4 :</a:t>
            </a:r>
            <a:r>
              <a:rPr lang="fr-CA" sz="3600" dirty="0" smtClean="0">
                <a:solidFill>
                  <a:srgbClr val="008000"/>
                </a:solidFill>
              </a:rPr>
              <a:t> La croix de Malte</a:t>
            </a:r>
            <a:endParaRPr lang="fr-CA" sz="3600" dirty="0">
              <a:solidFill>
                <a:srgbClr val="008000"/>
              </a:solidFill>
            </a:endParaRPr>
          </a:p>
        </p:txBody>
      </p:sp>
      <p:pic>
        <p:nvPicPr>
          <p:cNvPr id="5" name="Image 4" descr="Macintosh HD:Users:jlh:Desktop:Capture d’écran 2019-02-18 à 17.59.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5" t="61469" r="27487"/>
          <a:stretch/>
        </p:blipFill>
        <p:spPr bwMode="auto">
          <a:xfrm>
            <a:off x="353890" y="1440342"/>
            <a:ext cx="3050355" cy="2868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Capture d’écran 2019-03-06 à 21.09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197" y="182981"/>
            <a:ext cx="4141881" cy="647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19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76474"/>
          </a:xfrm>
        </p:spPr>
        <p:txBody>
          <a:bodyPr>
            <a:normAutofit fontScale="90000"/>
          </a:bodyPr>
          <a:lstStyle/>
          <a:p>
            <a:pPr algn="l"/>
            <a:r>
              <a:rPr lang="fr-CA" sz="3600" u="sng" dirty="0" smtClean="0"/>
              <a:t>Ex 5 :</a:t>
            </a:r>
            <a:r>
              <a:rPr lang="fr-CA" sz="3600" dirty="0" smtClean="0"/>
              <a:t> </a:t>
            </a:r>
            <a:endParaRPr lang="fr-CA" sz="3600" dirty="0"/>
          </a:p>
        </p:txBody>
      </p:sp>
      <p:pic>
        <p:nvPicPr>
          <p:cNvPr id="6" name="Image 5" descr="Macintosh HD:Users:jlh:Desktop:Capture d’écran 2019-02-18 à 17.59.2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47"/>
          <a:stretch/>
        </p:blipFill>
        <p:spPr bwMode="auto">
          <a:xfrm>
            <a:off x="766826" y="3024722"/>
            <a:ext cx="7569642" cy="263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 descr="Macintosh HD:Users:jlh:Desktop:Capture d’écran 2019-02-18 à 17.59.2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8" b="55721"/>
          <a:stretch/>
        </p:blipFill>
        <p:spPr bwMode="auto">
          <a:xfrm>
            <a:off x="2828143" y="641609"/>
            <a:ext cx="3299499" cy="21060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7542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76474"/>
          </a:xfrm>
        </p:spPr>
        <p:txBody>
          <a:bodyPr>
            <a:normAutofit fontScale="90000"/>
          </a:bodyPr>
          <a:lstStyle/>
          <a:p>
            <a:pPr algn="l"/>
            <a:r>
              <a:rPr lang="fr-CA" sz="3600" u="sng" dirty="0" smtClean="0">
                <a:solidFill>
                  <a:srgbClr val="008000"/>
                </a:solidFill>
              </a:rPr>
              <a:t>Ex 5 :</a:t>
            </a:r>
            <a:r>
              <a:rPr lang="fr-CA" sz="3600" dirty="0" smtClean="0">
                <a:solidFill>
                  <a:srgbClr val="008000"/>
                </a:solidFill>
              </a:rPr>
              <a:t> </a:t>
            </a:r>
            <a:endParaRPr lang="fr-CA" sz="3600" dirty="0">
              <a:solidFill>
                <a:srgbClr val="008000"/>
              </a:solidFill>
            </a:endParaRPr>
          </a:p>
        </p:txBody>
      </p:sp>
      <p:pic>
        <p:nvPicPr>
          <p:cNvPr id="7" name="Image 6" descr="Macintosh HD:Users:jlh:Desktop:Capture d’écran 2019-02-18 à 17.59.2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8" b="55721"/>
          <a:stretch/>
        </p:blipFill>
        <p:spPr bwMode="auto">
          <a:xfrm>
            <a:off x="2370807" y="641610"/>
            <a:ext cx="2487717" cy="158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 descr="Capture d’écran 2019-03-06 à 21.22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" y="2435307"/>
            <a:ext cx="9099939" cy="37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196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37724"/>
            <a:ext cx="8229600" cy="921972"/>
          </a:xfrm>
        </p:spPr>
        <p:txBody>
          <a:bodyPr/>
          <a:lstStyle/>
          <a:p>
            <a:r>
              <a:rPr lang="fr-CA" dirty="0" smtClean="0">
                <a:solidFill>
                  <a:srgbClr val="FF0000"/>
                </a:solidFill>
              </a:rPr>
              <a:t>Séquence 3 : </a:t>
            </a:r>
            <a:r>
              <a:rPr lang="fr-CA" b="1" dirty="0" smtClean="0">
                <a:solidFill>
                  <a:srgbClr val="FF0000"/>
                </a:solidFill>
              </a:rPr>
              <a:t>les variables</a:t>
            </a:r>
            <a:endParaRPr lang="fr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29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61974"/>
            <a:ext cx="8229600" cy="921972"/>
          </a:xfrm>
        </p:spPr>
        <p:txBody>
          <a:bodyPr/>
          <a:lstStyle/>
          <a:p>
            <a:r>
              <a:rPr lang="fr-CA" dirty="0" smtClean="0">
                <a:solidFill>
                  <a:srgbClr val="FF0000"/>
                </a:solidFill>
              </a:rPr>
              <a:t>Séquence 3 : les variables</a:t>
            </a:r>
            <a:endParaRPr lang="fr-CA" dirty="0">
              <a:solidFill>
                <a:srgbClr val="FF0000"/>
              </a:solidFill>
            </a:endParaRPr>
          </a:p>
        </p:txBody>
      </p:sp>
      <p:pic>
        <p:nvPicPr>
          <p:cNvPr id="3" name="Image 2" descr="Capture d’écran 2019-04-05 à 19.59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36510"/>
            <a:ext cx="8659008" cy="6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87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apture d’écran 2019-04-05 à 20.04.0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4" t="21885" r="9"/>
          <a:stretch/>
        </p:blipFill>
        <p:spPr>
          <a:xfrm>
            <a:off x="5125834" y="1459805"/>
            <a:ext cx="3869718" cy="4533778"/>
          </a:xfrm>
          <a:prstGeom prst="rect">
            <a:avLst/>
          </a:prstGeom>
        </p:spPr>
      </p:pic>
      <p:pic>
        <p:nvPicPr>
          <p:cNvPr id="5" name="Image 4" descr="Capture d’écran 2019-04-05 à 20.04.0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8" r="45534"/>
          <a:stretch/>
        </p:blipFill>
        <p:spPr>
          <a:xfrm>
            <a:off x="152400" y="1146677"/>
            <a:ext cx="4980764" cy="4686177"/>
          </a:xfrm>
          <a:prstGeom prst="rect">
            <a:avLst/>
          </a:prstGeom>
        </p:spPr>
      </p:pic>
      <p:pic>
        <p:nvPicPr>
          <p:cNvPr id="6" name="Image 5" descr="Capture d’écran 2019-04-05 à 20.04.0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73" b="93094"/>
          <a:stretch/>
        </p:blipFill>
        <p:spPr>
          <a:xfrm>
            <a:off x="152400" y="298431"/>
            <a:ext cx="7883991" cy="82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80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Capture d’écran 2019-04-05 à 20.04.0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73" b="93094"/>
          <a:stretch/>
        </p:blipFill>
        <p:spPr>
          <a:xfrm>
            <a:off x="152400" y="298431"/>
            <a:ext cx="7883991" cy="824233"/>
          </a:xfrm>
          <a:prstGeom prst="rect">
            <a:avLst/>
          </a:prstGeom>
        </p:spPr>
      </p:pic>
      <p:pic>
        <p:nvPicPr>
          <p:cNvPr id="2" name="Image 1" descr="Capture d’écran 2019-04-05 à 20.09.4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78" y="1122664"/>
            <a:ext cx="4210833" cy="4967619"/>
          </a:xfrm>
          <a:prstGeom prst="rect">
            <a:avLst/>
          </a:prstGeom>
        </p:spPr>
      </p:pic>
      <p:pic>
        <p:nvPicPr>
          <p:cNvPr id="3" name="Image 2" descr="Capture d’écran 2019-04-05 à 20.09.3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06324"/>
            <a:ext cx="4162979" cy="25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34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4-05 à 20.06.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" y="177861"/>
            <a:ext cx="8024394" cy="933531"/>
          </a:xfrm>
          <a:prstGeom prst="rect">
            <a:avLst/>
          </a:prstGeom>
        </p:spPr>
      </p:pic>
      <p:pic>
        <p:nvPicPr>
          <p:cNvPr id="3" name="Image 2" descr="Capture d’écran 2019-04-05 à 20.07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1340075"/>
            <a:ext cx="3759200" cy="3759200"/>
          </a:xfrm>
          <a:prstGeom prst="rect">
            <a:avLst/>
          </a:prstGeom>
        </p:spPr>
      </p:pic>
      <p:pic>
        <p:nvPicPr>
          <p:cNvPr id="7" name="Image 6" descr="Capture d’écran 2019-04-05 à 20.08.0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746475"/>
            <a:ext cx="51943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7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Objectifs :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49513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i="1" dirty="0" smtClean="0"/>
              <a:t>Niveau 2 :</a:t>
            </a:r>
          </a:p>
          <a:p>
            <a:pPr marL="0" indent="0">
              <a:buNone/>
            </a:pPr>
            <a:r>
              <a:rPr lang="fr-FR" dirty="0" smtClean="0"/>
              <a:t>- Savoir </a:t>
            </a:r>
            <a:r>
              <a:rPr lang="fr-FR" dirty="0"/>
              <a:t>gère le déclenchement d'un script en réponse à un événement.  </a:t>
            </a:r>
          </a:p>
          <a:p>
            <a:pPr marL="0" indent="0">
              <a:buNone/>
            </a:pPr>
            <a:r>
              <a:rPr lang="fr-FR" dirty="0" smtClean="0"/>
              <a:t>- Savoir écrire </a:t>
            </a:r>
            <a:r>
              <a:rPr lang="fr-FR" dirty="0"/>
              <a:t>une séquence d’instructions (boucle « si ... alors » et boucle « répéter ... fois »).  </a:t>
            </a:r>
          </a:p>
          <a:p>
            <a:pPr marL="0" indent="0">
              <a:buNone/>
            </a:pPr>
            <a:r>
              <a:rPr lang="fr-FR" dirty="0" smtClean="0"/>
              <a:t>- Savoir </a:t>
            </a:r>
            <a:r>
              <a:rPr lang="fr-FR" dirty="0" err="1" smtClean="0"/>
              <a:t>intègrre</a:t>
            </a:r>
            <a:r>
              <a:rPr lang="fr-FR" dirty="0" smtClean="0"/>
              <a:t> </a:t>
            </a:r>
            <a:r>
              <a:rPr lang="fr-FR" dirty="0"/>
              <a:t>une variable dans un programme de déplacement, de construction géométrique ou de calcul.  </a:t>
            </a:r>
          </a:p>
          <a:p>
            <a:pPr marL="0" indent="0">
              <a:buNone/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98266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4-05 à 20.06.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" y="177861"/>
            <a:ext cx="8024394" cy="933531"/>
          </a:xfrm>
          <a:prstGeom prst="rect">
            <a:avLst/>
          </a:prstGeom>
        </p:spPr>
      </p:pic>
      <p:pic>
        <p:nvPicPr>
          <p:cNvPr id="4" name="Image 3" descr="Capture d’écran 2019-04-05 à 20.10.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2" y="1323292"/>
            <a:ext cx="6794192" cy="416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7392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64" y="-105846"/>
            <a:ext cx="8267700" cy="901700"/>
          </a:xfrm>
          <a:prstGeom prst="rect">
            <a:avLst/>
          </a:prstGeom>
        </p:spPr>
      </p:pic>
      <p:pic>
        <p:nvPicPr>
          <p:cNvPr id="5" name="Image 4" descr="Capture d’écran 2019-04-05 à 21.31.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22061"/>
            <a:ext cx="4268817" cy="299473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538" y="901700"/>
            <a:ext cx="4405534" cy="285358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0995" y="3755285"/>
            <a:ext cx="4175468" cy="299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2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64" y="-105846"/>
            <a:ext cx="8267700" cy="9017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97" y="795854"/>
            <a:ext cx="5468157" cy="395223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06" y="4994032"/>
            <a:ext cx="8811424" cy="78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89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01" y="271273"/>
            <a:ext cx="5791200" cy="6223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43" y="1107759"/>
            <a:ext cx="68199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870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01" y="271273"/>
            <a:ext cx="5791200" cy="622300"/>
          </a:xfrm>
          <a:prstGeom prst="rect">
            <a:avLst/>
          </a:prstGeom>
        </p:spPr>
      </p:pic>
      <p:pic>
        <p:nvPicPr>
          <p:cNvPr id="2" name="Image 1" descr="Capture d’écran 2019-04-05 à 21.35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01" y="893573"/>
            <a:ext cx="8720636" cy="164675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01" y="2557968"/>
            <a:ext cx="5283200" cy="508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709" y="3065968"/>
            <a:ext cx="7010400" cy="508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5501" y="3573968"/>
            <a:ext cx="33655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328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1642" b="57843"/>
          <a:stretch/>
        </p:blipFill>
        <p:spPr>
          <a:xfrm>
            <a:off x="336609" y="367188"/>
            <a:ext cx="8543546" cy="579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963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" b="85744"/>
          <a:stretch/>
        </p:blipFill>
        <p:spPr>
          <a:xfrm>
            <a:off x="428412" y="305990"/>
            <a:ext cx="8270762" cy="1774742"/>
          </a:xfrm>
          <a:prstGeom prst="rect">
            <a:avLst/>
          </a:prstGeom>
        </p:spPr>
      </p:pic>
      <p:pic>
        <p:nvPicPr>
          <p:cNvPr id="3" name="Image 2" descr="Ex algo 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t="42412" b="29460"/>
          <a:stretch/>
        </p:blipFill>
        <p:spPr>
          <a:xfrm>
            <a:off x="719125" y="2218429"/>
            <a:ext cx="8083777" cy="40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809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" b="85744"/>
          <a:stretch/>
        </p:blipFill>
        <p:spPr>
          <a:xfrm>
            <a:off x="268599" y="321289"/>
            <a:ext cx="8401011" cy="1790042"/>
          </a:xfrm>
          <a:prstGeom prst="rect">
            <a:avLst/>
          </a:prstGeom>
        </p:spPr>
      </p:pic>
      <p:pic>
        <p:nvPicPr>
          <p:cNvPr id="3" name="Image 2" descr="Ex algo 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" t="70303" r="1584" b="1569"/>
          <a:stretch/>
        </p:blipFill>
        <p:spPr>
          <a:xfrm>
            <a:off x="550820" y="2386722"/>
            <a:ext cx="8118790" cy="408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232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81" y="144967"/>
            <a:ext cx="5892800" cy="711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1" y="909090"/>
            <a:ext cx="4880329" cy="231924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602" y="1975810"/>
            <a:ext cx="4309295" cy="470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664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81" y="144967"/>
            <a:ext cx="5892800" cy="711200"/>
          </a:xfrm>
          <a:prstGeom prst="rect">
            <a:avLst/>
          </a:prstGeom>
        </p:spPr>
      </p:pic>
      <p:pic>
        <p:nvPicPr>
          <p:cNvPr id="5" name="Image 4" descr="Capture d’écran 2019-04-05 à 21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26" y="760243"/>
            <a:ext cx="4455726" cy="61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8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59998"/>
            <a:ext cx="8229600" cy="921972"/>
          </a:xfrm>
        </p:spPr>
        <p:txBody>
          <a:bodyPr/>
          <a:lstStyle/>
          <a:p>
            <a:r>
              <a:rPr lang="fr-CA" dirty="0" smtClean="0">
                <a:solidFill>
                  <a:srgbClr val="FF0000"/>
                </a:solidFill>
              </a:rPr>
              <a:t>Séquence 1 : </a:t>
            </a:r>
            <a:r>
              <a:rPr lang="fr-CA" b="1" dirty="0" smtClean="0">
                <a:solidFill>
                  <a:srgbClr val="FF0000"/>
                </a:solidFill>
              </a:rPr>
              <a:t>les instructions</a:t>
            </a:r>
            <a:endParaRPr lang="fr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335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95" y="205650"/>
            <a:ext cx="6692900" cy="6604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12" y="825501"/>
            <a:ext cx="6244468" cy="355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322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95" y="117445"/>
            <a:ext cx="6692900" cy="6604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468" y="736518"/>
            <a:ext cx="5071576" cy="612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577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" r="3373" b="1861"/>
          <a:stretch/>
        </p:blipFill>
        <p:spPr>
          <a:xfrm>
            <a:off x="596722" y="142168"/>
            <a:ext cx="6824052" cy="648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31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37724"/>
            <a:ext cx="8229600" cy="921972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rgbClr val="FF0000"/>
                </a:solidFill>
              </a:rPr>
              <a:t>Séquence 4 : </a:t>
            </a:r>
            <a:r>
              <a:rPr lang="fr-CA" b="1" dirty="0" smtClean="0">
                <a:solidFill>
                  <a:srgbClr val="FF0000"/>
                </a:solidFill>
              </a:rPr>
              <a:t>les instructions conditionnelles</a:t>
            </a:r>
            <a:endParaRPr lang="fr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689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86115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06220" y="0"/>
            <a:ext cx="6179895" cy="526661"/>
          </a:xfrm>
        </p:spPr>
        <p:txBody>
          <a:bodyPr>
            <a:noAutofit/>
          </a:bodyPr>
          <a:lstStyle/>
          <a:p>
            <a:r>
              <a:rPr lang="fr-CA" sz="2400" dirty="0" smtClean="0">
                <a:solidFill>
                  <a:srgbClr val="FF0000"/>
                </a:solidFill>
              </a:rPr>
              <a:t>Séquence 4 : </a:t>
            </a:r>
            <a:r>
              <a:rPr lang="fr-CA" sz="2400" b="1" dirty="0">
                <a:solidFill>
                  <a:srgbClr val="FF0000"/>
                </a:solidFill>
              </a:rPr>
              <a:t>les instructions conditionnelles</a:t>
            </a:r>
            <a:endParaRPr lang="fr-C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1293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r="55471" b="94584"/>
          <a:stretch/>
        </p:blipFill>
        <p:spPr>
          <a:xfrm>
            <a:off x="304239" y="247385"/>
            <a:ext cx="5932223" cy="51759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t="47559" r="62512"/>
          <a:stretch/>
        </p:blipFill>
        <p:spPr>
          <a:xfrm>
            <a:off x="152400" y="764975"/>
            <a:ext cx="3735386" cy="374837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39155" t="49884" r="8974" b="6267"/>
          <a:stretch/>
        </p:blipFill>
        <p:spPr>
          <a:xfrm>
            <a:off x="2784703" y="1973635"/>
            <a:ext cx="6130804" cy="371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897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94" y="85100"/>
            <a:ext cx="8521700" cy="8001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r="33738"/>
          <a:stretch/>
        </p:blipFill>
        <p:spPr>
          <a:xfrm>
            <a:off x="856832" y="885200"/>
            <a:ext cx="7753616" cy="277138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66938"/>
          <a:stretch/>
        </p:blipFill>
        <p:spPr>
          <a:xfrm>
            <a:off x="2616395" y="3763681"/>
            <a:ext cx="3929719" cy="281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298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94" y="85100"/>
            <a:ext cx="8521700" cy="8001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012" y="723822"/>
            <a:ext cx="4652833" cy="323675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89" y="4404334"/>
            <a:ext cx="9144000" cy="188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297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81" y="319490"/>
            <a:ext cx="7150100" cy="6985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08" y="1017990"/>
            <a:ext cx="8751923" cy="294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282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81" y="319490"/>
            <a:ext cx="7150100" cy="6985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06" y="1079186"/>
            <a:ext cx="9144000" cy="491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1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CA" u="sng" dirty="0" smtClean="0">
                <a:solidFill>
                  <a:srgbClr val="008000"/>
                </a:solidFill>
              </a:rPr>
              <a:t>Ex 1 :</a:t>
            </a:r>
            <a:r>
              <a:rPr lang="fr-CA" dirty="0" smtClean="0">
                <a:solidFill>
                  <a:srgbClr val="008000"/>
                </a:solidFill>
              </a:rPr>
              <a:t> Logo</a:t>
            </a:r>
            <a:endParaRPr lang="fr-CA" dirty="0">
              <a:solidFill>
                <a:srgbClr val="008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b="1" dirty="0" smtClean="0">
                <a:solidFill>
                  <a:srgbClr val="008000"/>
                </a:solidFill>
              </a:rPr>
              <a:t>2)</a:t>
            </a:r>
            <a:endParaRPr lang="fr-CA" b="1" dirty="0">
              <a:solidFill>
                <a:srgbClr val="008000"/>
              </a:solidFill>
            </a:endParaRPr>
          </a:p>
        </p:txBody>
      </p:sp>
      <p:pic>
        <p:nvPicPr>
          <p:cNvPr id="5" name="Image 4" descr="Capture d’écran 2019-03-04 à 20.59.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566" y="164122"/>
            <a:ext cx="3769515" cy="648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771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5" r="50291"/>
          <a:stretch/>
        </p:blipFill>
        <p:spPr>
          <a:xfrm>
            <a:off x="173181" y="214192"/>
            <a:ext cx="7168703" cy="65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578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4" t="73612" r="55899" b="5222"/>
          <a:stretch/>
        </p:blipFill>
        <p:spPr>
          <a:xfrm>
            <a:off x="3875918" y="152996"/>
            <a:ext cx="5120813" cy="4009578"/>
          </a:xfrm>
          <a:prstGeom prst="rect">
            <a:avLst/>
          </a:prstGeom>
        </p:spPr>
      </p:pic>
      <p:pic>
        <p:nvPicPr>
          <p:cNvPr id="3" name="Image 2" descr="Ex algo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03" t="796" r="1361" b="87187"/>
          <a:stretch/>
        </p:blipFill>
        <p:spPr>
          <a:xfrm>
            <a:off x="465474" y="4162574"/>
            <a:ext cx="7346816" cy="2570317"/>
          </a:xfrm>
          <a:prstGeom prst="rect">
            <a:avLst/>
          </a:prstGeom>
        </p:spPr>
      </p:pic>
      <p:pic>
        <p:nvPicPr>
          <p:cNvPr id="4" name="Image 3" descr="Ex algo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5" r="71928" b="31886"/>
          <a:stretch/>
        </p:blipFill>
        <p:spPr>
          <a:xfrm>
            <a:off x="173182" y="137697"/>
            <a:ext cx="3590758" cy="45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057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85060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0605"/>
            <a:ext cx="9144000" cy="211015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597" y="2960759"/>
            <a:ext cx="4246983" cy="371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442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85060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597" y="2960759"/>
            <a:ext cx="4246983" cy="371964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25579"/>
            <a:ext cx="9144000" cy="58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444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79" y="115695"/>
            <a:ext cx="7594600" cy="8001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99" y="1115518"/>
            <a:ext cx="8090232" cy="350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136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79" y="0"/>
            <a:ext cx="7594600" cy="8001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542" y="768836"/>
            <a:ext cx="6013122" cy="26050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03" y="3641583"/>
            <a:ext cx="9144000" cy="280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435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 alg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38"/>
          <a:stretch/>
        </p:blipFill>
        <p:spPr>
          <a:xfrm>
            <a:off x="-61204" y="160490"/>
            <a:ext cx="5768313" cy="6010388"/>
          </a:xfrm>
          <a:prstGeom prst="rect">
            <a:avLst/>
          </a:prstGeom>
        </p:spPr>
      </p:pic>
      <p:pic>
        <p:nvPicPr>
          <p:cNvPr id="3" name="Image 2" descr="Ex alg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" t="72309"/>
          <a:stretch/>
        </p:blipFill>
        <p:spPr>
          <a:xfrm>
            <a:off x="4009021" y="1239259"/>
            <a:ext cx="5420255" cy="232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CA" u="sng" dirty="0" smtClean="0">
                <a:solidFill>
                  <a:srgbClr val="008000"/>
                </a:solidFill>
              </a:rPr>
              <a:t>Ex 2 :</a:t>
            </a:r>
            <a:r>
              <a:rPr lang="fr-CA" dirty="0" smtClean="0">
                <a:solidFill>
                  <a:srgbClr val="008000"/>
                </a:solidFill>
              </a:rPr>
              <a:t> Méli-mélo</a:t>
            </a:r>
            <a:endParaRPr lang="fr-CA" dirty="0">
              <a:solidFill>
                <a:srgbClr val="008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b="1" dirty="0" smtClean="0">
                <a:solidFill>
                  <a:srgbClr val="008000"/>
                </a:solidFill>
              </a:rPr>
              <a:t>2)</a:t>
            </a:r>
            <a:endParaRPr lang="fr-CA" b="1" dirty="0">
              <a:solidFill>
                <a:srgbClr val="008000"/>
              </a:solidFill>
            </a:endParaRPr>
          </a:p>
        </p:txBody>
      </p:sp>
      <p:pic>
        <p:nvPicPr>
          <p:cNvPr id="5" name="Image 4" descr="Capture d’écran 2019-03-05 à 17.09.3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752" y="274638"/>
            <a:ext cx="3968548" cy="635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46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37724"/>
            <a:ext cx="8229600" cy="921972"/>
          </a:xfrm>
        </p:spPr>
        <p:txBody>
          <a:bodyPr/>
          <a:lstStyle/>
          <a:p>
            <a:r>
              <a:rPr lang="fr-CA" dirty="0" smtClean="0">
                <a:solidFill>
                  <a:srgbClr val="FF0000"/>
                </a:solidFill>
              </a:rPr>
              <a:t>Séquence 2 : </a:t>
            </a:r>
            <a:r>
              <a:rPr lang="fr-CA" b="1" dirty="0" smtClean="0">
                <a:solidFill>
                  <a:srgbClr val="FF0000"/>
                </a:solidFill>
              </a:rPr>
              <a:t>les boucles</a:t>
            </a:r>
            <a:endParaRPr lang="fr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68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61974"/>
            <a:ext cx="8229600" cy="921972"/>
          </a:xfrm>
        </p:spPr>
        <p:txBody>
          <a:bodyPr/>
          <a:lstStyle/>
          <a:p>
            <a:r>
              <a:rPr lang="fr-CA" dirty="0" smtClean="0">
                <a:solidFill>
                  <a:srgbClr val="FF0000"/>
                </a:solidFill>
              </a:rPr>
              <a:t>Séquence 2 : les boucles</a:t>
            </a:r>
            <a:endParaRPr lang="fr-CA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7791"/>
            <a:ext cx="9144000" cy="583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72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l="23657" r="23657"/>
          <a:stretch>
            <a:fillRect/>
          </a:stretch>
        </p:blipFill>
        <p:spPr>
          <a:xfrm>
            <a:off x="286833" y="51244"/>
            <a:ext cx="2377189" cy="1307362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61" y="1420566"/>
            <a:ext cx="6399217" cy="52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481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268</Words>
  <Application>Microsoft Macintosh PowerPoint</Application>
  <PresentationFormat>Présentation à l'écran (4:3)</PresentationFormat>
  <Paragraphs>32</Paragraphs>
  <Slides>56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57" baseType="lpstr">
      <vt:lpstr>Thème Office</vt:lpstr>
      <vt:lpstr>4ème  Programmation - Scratch</vt:lpstr>
      <vt:lpstr>Objectifs :</vt:lpstr>
      <vt:lpstr>Objectifs :</vt:lpstr>
      <vt:lpstr>Séquence 1 : les instructions</vt:lpstr>
      <vt:lpstr>Ex 1 : Logo</vt:lpstr>
      <vt:lpstr>Ex 2 : Méli-mélo</vt:lpstr>
      <vt:lpstr>Séquence 2 : les boucles</vt:lpstr>
      <vt:lpstr>Séquence 2 : les boucles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Ex 3 : Ligne  de crête</vt:lpstr>
      <vt:lpstr>Ex 3 :  Ligne  de crête</vt:lpstr>
      <vt:lpstr>Ex 4 : La croix de Malte</vt:lpstr>
      <vt:lpstr>Ex 4 : La croix de Malte</vt:lpstr>
      <vt:lpstr>Ex 5 : </vt:lpstr>
      <vt:lpstr>Ex 5 : </vt:lpstr>
      <vt:lpstr>Séquence 3 : les variables</vt:lpstr>
      <vt:lpstr>Séquence 3 : les variables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Séquence 4 : les instructions conditionnelles</vt:lpstr>
      <vt:lpstr>Séquence 4 : les instructions conditionnelles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4ème  Programmation - Scratch</dc:title>
  <dc:creator>Julie Lai-Hang</dc:creator>
  <cp:lastModifiedBy>Julie Lai-Hang</cp:lastModifiedBy>
  <cp:revision>51</cp:revision>
  <dcterms:created xsi:type="dcterms:W3CDTF">2019-02-18T12:54:13Z</dcterms:created>
  <dcterms:modified xsi:type="dcterms:W3CDTF">2019-05-04T11:41:30Z</dcterms:modified>
</cp:coreProperties>
</file>