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320" r:id="rId2"/>
    <p:sldId id="256" r:id="rId3"/>
    <p:sldId id="344" r:id="rId4"/>
    <p:sldId id="328" r:id="rId5"/>
    <p:sldId id="381" r:id="rId6"/>
    <p:sldId id="359" r:id="rId7"/>
    <p:sldId id="382" r:id="rId8"/>
    <p:sldId id="383" r:id="rId9"/>
    <p:sldId id="384" r:id="rId10"/>
    <p:sldId id="374" r:id="rId11"/>
    <p:sldId id="385" r:id="rId12"/>
    <p:sldId id="257" r:id="rId13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91" autoAdjust="0"/>
    <p:restoredTop sz="94660"/>
  </p:normalViewPr>
  <p:slideViewPr>
    <p:cSldViewPr>
      <p:cViewPr varScale="1">
        <p:scale>
          <a:sx n="80" d="100"/>
          <a:sy n="80" d="100"/>
        </p:scale>
        <p:origin x="-7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1" d="100"/>
        <a:sy n="171" d="100"/>
      </p:scale>
      <p:origin x="0" y="104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ACF615F-6BFD-B343-966A-27D1AFEAC4B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44209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CA" dirty="0" smtClean="0">
                <a:cs typeface="+mn-cs"/>
              </a:rPr>
              <a:t>4BGH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ACCC47-AE5B-F14B-A197-91024AAE8139}" type="slidenum">
              <a:rPr lang="fr-FR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A8E0A-6B3C-9249-893B-E3F851D5C12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341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109D5-0E43-044B-95FF-218E9F53C9C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465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917AD-5662-F64D-AB6A-2E8081A3F7A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727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1002C-BA7A-8840-92AF-1C49ED8BC98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744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DC5AC-D897-1747-A3E6-89ECC078669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0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ACF87-E50C-1740-986E-F8303E72A67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1364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E85FB-DB25-D941-AF96-A81B9B6132C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1411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2FA78-EE70-1641-B0F5-B0ABACAE5C1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672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D005F-B1F5-CB46-B9F0-8CD8DC93C8C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6570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4B0DD-8260-5241-AFB8-995759D17A0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304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A4DA7-307B-1B49-8572-B6D388C395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071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4773B-12DC-134A-A13D-8D73DB5B99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2333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300AB-6C53-D84A-95ED-54C9E3AFD65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6832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475054F6-F749-3E49-912D-CFBF69C0FA1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4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739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fr-CA" u="sng" dirty="0" smtClean="0"/>
              <a:t>Recherche :</a:t>
            </a:r>
          </a:p>
          <a:p>
            <a:pPr marL="0" indent="0">
              <a:buNone/>
            </a:pPr>
            <a:r>
              <a:rPr lang="fr-CA" dirty="0" smtClean="0"/>
              <a:t>Écrire les produits A, B, C et D sous la forme </a:t>
            </a:r>
            <a:r>
              <a:rPr lang="fr-CA" b="1" i="1" dirty="0" smtClean="0"/>
              <a:t>a</a:t>
            </a:r>
            <a:r>
              <a:rPr lang="fr-CA" b="1" i="1" baseline="30000" dirty="0" smtClean="0"/>
              <a:t>n</a:t>
            </a:r>
            <a:r>
              <a:rPr lang="fr-CA" dirty="0" smtClean="0"/>
              <a:t> avec </a:t>
            </a:r>
            <a:r>
              <a:rPr lang="fr-CA" b="1" i="1" dirty="0" smtClean="0"/>
              <a:t>a</a:t>
            </a:r>
            <a:r>
              <a:rPr lang="fr-CA" dirty="0" smtClean="0"/>
              <a:t> et </a:t>
            </a:r>
            <a:r>
              <a:rPr lang="fr-CA" b="1" i="1" dirty="0" smtClean="0"/>
              <a:t>n</a:t>
            </a:r>
            <a:r>
              <a:rPr lang="fr-CA" dirty="0" smtClean="0"/>
              <a:t> des entiers relatifs</a:t>
            </a:r>
            <a:endParaRPr lang="fr-CA" dirty="0"/>
          </a:p>
        </p:txBody>
      </p:sp>
      <p:pic>
        <p:nvPicPr>
          <p:cNvPr id="4" name="Image 3" descr="Capture d’écran 2017-12-02 à 14.10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2204864"/>
            <a:ext cx="4595911" cy="1656184"/>
          </a:xfrm>
          <a:prstGeom prst="rect">
            <a:avLst/>
          </a:prstGeom>
        </p:spPr>
      </p:pic>
      <p:pic>
        <p:nvPicPr>
          <p:cNvPr id="5" name="Image 4" descr="Capture d’écran 2017-12-02 à 14.10.4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05064"/>
            <a:ext cx="5606086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527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fr-FR" i="1" u="sng" smtClean="0">
                <a:latin typeface="Verdana" charset="0"/>
                <a:cs typeface="+mj-cs"/>
              </a:rPr>
              <a:t>Objectifs</a:t>
            </a:r>
            <a:r>
              <a:rPr lang="fr-FR" smtClean="0">
                <a:latin typeface="Verdana" charset="0"/>
                <a:cs typeface="+mj-cs"/>
              </a:rPr>
              <a:t> 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060825"/>
          </a:xfrm>
        </p:spPr>
        <p:txBody>
          <a:bodyPr/>
          <a:lstStyle/>
          <a:p>
            <a:pPr eaLnBrk="1" hangingPunct="1">
              <a:defRPr/>
            </a:pPr>
            <a:r>
              <a:rPr lang="fr-FR" smtClean="0">
                <a:cs typeface="+mn-cs"/>
              </a:rPr>
              <a:t>Je dois comprendre les notations a</a:t>
            </a:r>
            <a:r>
              <a:rPr lang="fr-FR" baseline="30000" smtClean="0">
                <a:cs typeface="+mn-cs"/>
              </a:rPr>
              <a:t>n</a:t>
            </a:r>
            <a:r>
              <a:rPr lang="fr-FR" smtClean="0">
                <a:cs typeface="+mn-cs"/>
              </a:rPr>
              <a:t> et a</a:t>
            </a:r>
            <a:r>
              <a:rPr lang="fr-FR" baseline="30000" smtClean="0">
                <a:cs typeface="+mn-cs"/>
              </a:rPr>
              <a:t>-n</a:t>
            </a:r>
            <a:r>
              <a:rPr lang="fr-FR" smtClean="0">
                <a:cs typeface="+mn-cs"/>
              </a:rPr>
              <a:t> et savoir les utiliser sur des exemples numériques simples.</a:t>
            </a:r>
          </a:p>
          <a:p>
            <a:pPr eaLnBrk="1" hangingPunct="1">
              <a:defRPr/>
            </a:pPr>
            <a:endParaRPr lang="fr-FR" smtClean="0">
              <a:cs typeface="+mn-cs"/>
            </a:endParaRPr>
          </a:p>
          <a:p>
            <a:pPr eaLnBrk="1" hangingPunct="1">
              <a:defRPr/>
            </a:pPr>
            <a:r>
              <a:rPr lang="fr-FR" smtClean="0">
                <a:cs typeface="+mn-cs"/>
              </a:rPr>
              <a:t>Je dois savoir utiliser les notations sur les puissances sur des exemples numériques (exposants très simples).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0325" y="692150"/>
            <a:ext cx="7129463" cy="3960813"/>
          </a:xfrm>
        </p:spPr>
        <p:txBody>
          <a:bodyPr/>
          <a:lstStyle/>
          <a:p>
            <a:pPr eaLnBrk="1" hangingPunct="1">
              <a:defRPr/>
            </a:pPr>
            <a:r>
              <a:rPr lang="fr-FR" sz="4000" dirty="0" smtClean="0">
                <a:latin typeface="Verdana" charset="0"/>
                <a:cs typeface="+mj-cs"/>
              </a:rPr>
              <a:t>4</a:t>
            </a:r>
            <a:r>
              <a:rPr lang="fr-FR" sz="4000" baseline="30000" dirty="0" smtClean="0">
                <a:latin typeface="Verdana" charset="0"/>
                <a:cs typeface="+mj-cs"/>
              </a:rPr>
              <a:t>ème</a:t>
            </a:r>
            <a:r>
              <a:rPr lang="fr-FR" sz="4000" dirty="0" smtClean="0">
                <a:latin typeface="Verdana" charset="0"/>
                <a:cs typeface="+mj-cs"/>
              </a:rPr>
              <a:t/>
            </a:r>
            <a:br>
              <a:rPr lang="fr-FR" sz="4000" dirty="0" smtClean="0">
                <a:latin typeface="Verdana" charset="0"/>
                <a:cs typeface="+mj-cs"/>
              </a:rPr>
            </a:br>
            <a:r>
              <a:rPr lang="fr-FR" sz="4000" dirty="0" smtClean="0">
                <a:latin typeface="Verdana" charset="0"/>
                <a:cs typeface="+mj-cs"/>
              </a:rPr>
              <a:t/>
            </a:r>
            <a:br>
              <a:rPr lang="fr-FR" sz="4000" dirty="0" smtClean="0">
                <a:latin typeface="Verdana" charset="0"/>
                <a:cs typeface="+mj-cs"/>
              </a:rPr>
            </a:br>
            <a:r>
              <a:rPr lang="fr-FR" sz="4000" dirty="0" smtClean="0">
                <a:solidFill>
                  <a:srgbClr val="FF0000"/>
                </a:solidFill>
                <a:latin typeface="Verdana" charset="0"/>
                <a:cs typeface="+mj-cs"/>
              </a:rPr>
              <a:t>Chapitre </a:t>
            </a:r>
            <a:r>
              <a:rPr lang="fr-FR" sz="4000" dirty="0" smtClean="0">
                <a:solidFill>
                  <a:srgbClr val="FF0000"/>
                </a:solidFill>
                <a:latin typeface="Verdana" charset="0"/>
                <a:cs typeface="+mj-cs"/>
              </a:rPr>
              <a:t>8 </a:t>
            </a:r>
            <a:r>
              <a:rPr lang="fr-FR" sz="4000" dirty="0" smtClean="0">
                <a:solidFill>
                  <a:srgbClr val="FF0000"/>
                </a:solidFill>
                <a:latin typeface="Verdana" charset="0"/>
                <a:cs typeface="+mj-cs"/>
              </a:rPr>
              <a:t>:</a:t>
            </a:r>
            <a:br>
              <a:rPr lang="fr-FR" sz="4000" dirty="0" smtClean="0">
                <a:solidFill>
                  <a:srgbClr val="FF0000"/>
                </a:solidFill>
                <a:latin typeface="Verdana" charset="0"/>
                <a:cs typeface="+mj-cs"/>
              </a:rPr>
            </a:br>
            <a:r>
              <a:rPr lang="fr-FR" sz="2000" smtClean="0">
                <a:solidFill>
                  <a:srgbClr val="FF0000"/>
                </a:solidFill>
                <a:latin typeface="Verdana" charset="0"/>
                <a:cs typeface="+mj-cs"/>
              </a:rPr>
              <a:t/>
            </a:r>
            <a:br>
              <a:rPr lang="fr-FR" sz="2000" smtClean="0">
                <a:solidFill>
                  <a:srgbClr val="FF0000"/>
                </a:solidFill>
                <a:latin typeface="Verdana" charset="0"/>
                <a:cs typeface="+mj-cs"/>
              </a:rPr>
            </a:br>
            <a:r>
              <a:rPr lang="fr-FR" sz="4000" smtClean="0">
                <a:solidFill>
                  <a:srgbClr val="FF0000"/>
                </a:solidFill>
                <a:latin typeface="Verdana" charset="0"/>
                <a:cs typeface="+mj-cs"/>
              </a:rPr>
              <a:t>PUISSANCES (</a:t>
            </a:r>
            <a:r>
              <a:rPr lang="fr-FR" sz="4000" dirty="0" smtClean="0">
                <a:solidFill>
                  <a:srgbClr val="FF0000"/>
                </a:solidFill>
                <a:latin typeface="Verdana" charset="0"/>
                <a:cs typeface="+mj-cs"/>
              </a:rPr>
              <a:t>1)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88913"/>
            <a:ext cx="8820472" cy="6192837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u="sng" dirty="0" smtClean="0"/>
              <a:t>Travail en binôme et à l’oral :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dirty="0" smtClean="0"/>
              <a:t>Lire </a:t>
            </a:r>
            <a:r>
              <a:rPr lang="fr-CA" dirty="0"/>
              <a:t>l</a:t>
            </a:r>
            <a:r>
              <a:rPr lang="fr-CA" dirty="0" smtClean="0"/>
              <a:t>es nombres suivants et dire ce </a:t>
            </a:r>
            <a:r>
              <a:rPr lang="fr-CA" smtClean="0"/>
              <a:t>qu’ils représentent :</a:t>
            </a:r>
            <a:endParaRPr lang="fr-CA" dirty="0" smtClean="0"/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fr-CA" dirty="0" smtClean="0"/>
              <a:t>2</a:t>
            </a:r>
            <a:r>
              <a:rPr lang="fr-CA" baseline="30000" dirty="0" smtClean="0"/>
              <a:t>9 	</a:t>
            </a:r>
            <a:r>
              <a:rPr lang="fr-CA" dirty="0" smtClean="0"/>
              <a:t>		9</a:t>
            </a:r>
            <a:r>
              <a:rPr lang="fr-CA" baseline="30000" dirty="0" smtClean="0"/>
              <a:t>5</a:t>
            </a:r>
            <a:r>
              <a:rPr lang="fr-CA" dirty="0"/>
              <a:t>	</a:t>
            </a:r>
            <a:r>
              <a:rPr lang="fr-CA" dirty="0" smtClean="0"/>
              <a:t>	3</a:t>
            </a:r>
            <a:r>
              <a:rPr lang="fr-CA" baseline="30000" dirty="0" smtClean="0"/>
              <a:t>2		</a:t>
            </a:r>
            <a:r>
              <a:rPr lang="fr-CA" dirty="0" smtClean="0"/>
              <a:t>5</a:t>
            </a:r>
            <a:r>
              <a:rPr lang="fr-CA" baseline="30000" dirty="0"/>
              <a:t>3</a:t>
            </a:r>
            <a:endParaRPr lang="fr-CA" dirty="0"/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dirty="0" smtClean="0"/>
              <a:t>(−6)</a:t>
            </a:r>
            <a:r>
              <a:rPr lang="fr-CA" baseline="30000" dirty="0" smtClean="0"/>
              <a:t>11</a:t>
            </a:r>
            <a:r>
              <a:rPr lang="fr-CA" dirty="0" smtClean="0"/>
              <a:t>	(−3)</a:t>
            </a:r>
            <a:r>
              <a:rPr lang="fr-CA" baseline="30000" dirty="0" smtClean="0"/>
              <a:t>7</a:t>
            </a:r>
            <a:r>
              <a:rPr lang="fr-CA" dirty="0"/>
              <a:t>	</a:t>
            </a:r>
            <a:r>
              <a:rPr lang="fr-CA" dirty="0" smtClean="0"/>
              <a:t>	(−8)</a:t>
            </a:r>
            <a:r>
              <a:rPr lang="fr-CA" baseline="30000" dirty="0" smtClean="0"/>
              <a:t>6</a:t>
            </a: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dirty="0" smtClean="0"/>
              <a:t>	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fr-CA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2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fr-CA" u="sng">
                <a:latin typeface="Arial" charset="0"/>
                <a:ea typeface="ＭＳ Ｐゴシック" charset="0"/>
              </a:rPr>
              <a:t>A retenir :</a:t>
            </a:r>
            <a:r>
              <a:rPr lang="fr-CA">
                <a:latin typeface="Arial" charset="0"/>
                <a:ea typeface="ＭＳ Ｐゴシック" charset="0"/>
              </a:rPr>
              <a:t> nouvelle priorité de calcul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fr-CA">
                <a:latin typeface="Arial" charset="0"/>
                <a:ea typeface="ＭＳ Ｐゴシック" charset="0"/>
              </a:rPr>
              <a:t>L’élévation à une puissance est prioritaire sur les quatre opérations.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fr-CA">
              <a:latin typeface="Arial" charset="0"/>
              <a:ea typeface="ＭＳ Ｐゴシック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fr-CA" i="1">
                <a:latin typeface="Arial" charset="0"/>
                <a:ea typeface="ＭＳ Ｐゴシック" charset="0"/>
              </a:rPr>
              <a:t>Exemples :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fr-CA">
                <a:latin typeface="Arial" charset="0"/>
                <a:ea typeface="ＭＳ Ｐゴシック" charset="0"/>
              </a:rPr>
              <a:t>2 × 3</a:t>
            </a:r>
            <a:r>
              <a:rPr lang="fr-CA" baseline="30000">
                <a:latin typeface="Arial" charset="0"/>
                <a:ea typeface="ＭＳ Ｐゴシック" charset="0"/>
              </a:rPr>
              <a:t>2</a:t>
            </a:r>
            <a:r>
              <a:rPr lang="fr-CA">
                <a:latin typeface="Arial" charset="0"/>
                <a:ea typeface="ＭＳ Ｐゴシック" charset="0"/>
              </a:rPr>
              <a:t> = 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fr-CA">
                <a:latin typeface="Arial" charset="0"/>
                <a:ea typeface="ＭＳ Ｐゴシック" charset="0"/>
              </a:rPr>
              <a:t>2 + 3</a:t>
            </a:r>
            <a:r>
              <a:rPr lang="fr-CA" baseline="30000">
                <a:latin typeface="Arial" charset="0"/>
                <a:ea typeface="ＭＳ Ｐゴシック" charset="0"/>
              </a:rPr>
              <a:t>2</a:t>
            </a:r>
            <a:r>
              <a:rPr lang="fr-CA">
                <a:latin typeface="Arial" charset="0"/>
                <a:ea typeface="ＭＳ Ｐゴシック" charset="0"/>
              </a:rPr>
              <a:t> = 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fr-CA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713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3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192688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3000" b="1" u="sng" dirty="0"/>
              <a:t>Activité :</a:t>
            </a:r>
            <a:r>
              <a:rPr lang="fr-FR" sz="3000" dirty="0"/>
              <a:t> puissance d’exposant négatif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3000" dirty="0"/>
              <a:t>1</a:t>
            </a:r>
            <a:r>
              <a:rPr lang="fr-FR" sz="3000" dirty="0" smtClean="0"/>
              <a:t>)</a:t>
            </a:r>
            <a:endParaRPr lang="fr-CA" sz="3000" dirty="0" smtClean="0"/>
          </a:p>
          <a:p>
            <a:pPr marL="0" indent="0">
              <a:lnSpc>
                <a:spcPct val="130000"/>
              </a:lnSpc>
              <a:spcBef>
                <a:spcPts val="0"/>
              </a:spcBef>
            </a:pPr>
            <a:endParaRPr lang="fr-CA" sz="3000" dirty="0"/>
          </a:p>
          <a:p>
            <a:pPr marL="0" indent="0">
              <a:lnSpc>
                <a:spcPct val="130000"/>
              </a:lnSpc>
              <a:spcBef>
                <a:spcPts val="0"/>
              </a:spcBef>
            </a:pPr>
            <a:endParaRPr lang="fr-CA" sz="3000" dirty="0" smtClean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CA" sz="3000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fr-CA" sz="3000" dirty="0" smtClean="0"/>
              <a:t>2) </a:t>
            </a:r>
            <a:r>
              <a:rPr lang="fr-FR" sz="3000" dirty="0"/>
              <a:t>4</a:t>
            </a:r>
            <a:r>
              <a:rPr lang="fr-FR" sz="3000" baseline="30000" dirty="0"/>
              <a:t>1</a:t>
            </a:r>
            <a:r>
              <a:rPr lang="fr-FR" sz="3000" dirty="0"/>
              <a:t> = ……	et 	4</a:t>
            </a:r>
            <a:r>
              <a:rPr lang="fr-FR" sz="3000" baseline="30000" dirty="0"/>
              <a:t>0</a:t>
            </a:r>
            <a:r>
              <a:rPr lang="fr-FR" sz="3000" dirty="0"/>
              <a:t> = …… </a:t>
            </a:r>
            <a:endParaRPr lang="fr-FR" sz="3000" dirty="0" smtClean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3000" dirty="0" smtClean="0"/>
              <a:t>3) </a:t>
            </a:r>
            <a:r>
              <a:rPr lang="fr-FR" sz="3000" dirty="0"/>
              <a:t>					</a:t>
            </a:r>
            <a:endParaRPr lang="fr-CA" sz="30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340234"/>
              </p:ext>
            </p:extLst>
          </p:nvPr>
        </p:nvGraphicFramePr>
        <p:xfrm>
          <a:off x="395536" y="1772816"/>
          <a:ext cx="8352927" cy="129614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28103"/>
                <a:gridCol w="928103"/>
                <a:gridCol w="928103"/>
                <a:gridCol w="928103"/>
                <a:gridCol w="928103"/>
                <a:gridCol w="928103"/>
                <a:gridCol w="928103"/>
                <a:gridCol w="928103"/>
                <a:gridCol w="928103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fr-CA" sz="30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fr-CA" sz="3000" b="0" baseline="3000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fr-CA" sz="30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0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fr-CA" sz="3000" b="0" baseline="3000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0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fr-CA" sz="3000" b="0" baseline="3000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0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fr-CA" sz="3000" b="0" baseline="3000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0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fr-CA" sz="3000" b="0" baseline="3000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0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fr-CA" sz="3000" b="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0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fr-CA" sz="3000" b="0" baseline="30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0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fr-CA" sz="3000" b="0" baseline="30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0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fr-CA" sz="3000" b="0" baseline="30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endParaRPr lang="fr-CA" sz="2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2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2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2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2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2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2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2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600" dirty="0" smtClean="0">
                          <a:solidFill>
                            <a:schemeClr val="tx1"/>
                          </a:solidFill>
                        </a:rPr>
                        <a:t>1024</a:t>
                      </a:r>
                      <a:endParaRPr lang="fr-CA" sz="2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435823"/>
              </p:ext>
            </p:extLst>
          </p:nvPr>
        </p:nvGraphicFramePr>
        <p:xfrm>
          <a:off x="683568" y="4149080"/>
          <a:ext cx="8136903" cy="7920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12301"/>
                <a:gridCol w="2712301"/>
                <a:gridCol w="2712301"/>
              </a:tblGrid>
              <a:tr h="792088">
                <a:tc>
                  <a:txBody>
                    <a:bodyPr/>
                    <a:lstStyle/>
                    <a:p>
                      <a:r>
                        <a:rPr lang="fr-FR" sz="3000" b="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r>
                        <a:rPr lang="fr-FR" sz="3000" b="0" baseline="30000" dirty="0" smtClean="0">
                          <a:solidFill>
                            <a:srgbClr val="000000"/>
                          </a:solidFill>
                        </a:rPr>
                        <a:t>−1</a:t>
                      </a:r>
                      <a:r>
                        <a:rPr lang="fr-FR" sz="3000" b="0" dirty="0" smtClean="0">
                          <a:solidFill>
                            <a:srgbClr val="000000"/>
                          </a:solidFill>
                        </a:rPr>
                        <a:t> =</a:t>
                      </a:r>
                      <a:endParaRPr lang="fr-CA" sz="3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3000" b="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r>
                        <a:rPr lang="fr-FR" sz="3000" b="0" baseline="30000" dirty="0" smtClean="0">
                          <a:solidFill>
                            <a:srgbClr val="000000"/>
                          </a:solidFill>
                        </a:rPr>
                        <a:t>−2</a:t>
                      </a:r>
                      <a:r>
                        <a:rPr lang="fr-FR" sz="3000" b="0" dirty="0" smtClean="0">
                          <a:solidFill>
                            <a:srgbClr val="000000"/>
                          </a:solidFill>
                        </a:rPr>
                        <a:t> = </a:t>
                      </a:r>
                      <a:endParaRPr lang="fr-CA" sz="3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000" b="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  <a:r>
                        <a:rPr lang="fr-FR" sz="3000" b="0" baseline="30000" dirty="0" smtClean="0">
                          <a:solidFill>
                            <a:srgbClr val="000000"/>
                          </a:solidFill>
                        </a:rPr>
                        <a:t>−3</a:t>
                      </a:r>
                      <a:r>
                        <a:rPr lang="fr-FR" sz="3000" b="0" dirty="0" smtClean="0">
                          <a:solidFill>
                            <a:srgbClr val="000000"/>
                          </a:solidFill>
                        </a:rPr>
                        <a:t> =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414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i="1" u="sng" dirty="0" smtClean="0"/>
              <a:t>Conclusion :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dirty="0" smtClean="0"/>
              <a:t>On dit que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dirty="0" smtClean="0"/>
              <a:t>- </a:t>
            </a:r>
            <a:r>
              <a:rPr lang="fr-CA" b="1" dirty="0" smtClean="0"/>
              <a:t>L’inverse de 4</a:t>
            </a:r>
            <a:r>
              <a:rPr lang="fr-CA" dirty="0" smtClean="0"/>
              <a:t> est </a:t>
            </a:r>
            <a:r>
              <a:rPr lang="fr-FR" b="1" dirty="0"/>
              <a:t>4</a:t>
            </a:r>
            <a:r>
              <a:rPr lang="fr-FR" b="1" baseline="30000" dirty="0"/>
              <a:t>−</a:t>
            </a:r>
            <a:r>
              <a:rPr lang="fr-FR" b="1" baseline="30000" dirty="0" smtClean="0"/>
              <a:t>1</a:t>
            </a:r>
            <a:r>
              <a:rPr lang="fr-FR" dirty="0" smtClean="0"/>
              <a:t> ou </a:t>
            </a:r>
            <a:r>
              <a:rPr lang="fr-CA" dirty="0" smtClean="0"/>
              <a:t>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dirty="0" smtClean="0"/>
              <a:t>- </a:t>
            </a:r>
            <a:r>
              <a:rPr lang="fr-CA" b="1" dirty="0" smtClean="0"/>
              <a:t>L’inverse </a:t>
            </a:r>
            <a:r>
              <a:rPr lang="fr-CA" b="1" dirty="0"/>
              <a:t>de </a:t>
            </a:r>
            <a:r>
              <a:rPr lang="fr-CA" b="1" dirty="0" smtClean="0"/>
              <a:t>4</a:t>
            </a:r>
            <a:r>
              <a:rPr lang="fr-CA" b="1" baseline="30000" dirty="0" smtClean="0"/>
              <a:t>2</a:t>
            </a:r>
            <a:r>
              <a:rPr lang="fr-CA" dirty="0" smtClean="0"/>
              <a:t> est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dirty="0"/>
              <a:t>- </a:t>
            </a:r>
            <a:r>
              <a:rPr lang="fr-CA" b="1" dirty="0"/>
              <a:t>L’inverse de </a:t>
            </a:r>
            <a:r>
              <a:rPr lang="fr-CA" b="1" dirty="0" smtClean="0"/>
              <a:t>4</a:t>
            </a:r>
            <a:r>
              <a:rPr lang="fr-CA" b="1" baseline="30000" dirty="0" smtClean="0"/>
              <a:t>3</a:t>
            </a:r>
            <a:r>
              <a:rPr lang="fr-CA" dirty="0" smtClean="0"/>
              <a:t> </a:t>
            </a:r>
            <a:r>
              <a:rPr lang="fr-CA" dirty="0"/>
              <a:t>est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dirty="0" smtClean="0"/>
              <a:t>Et </a:t>
            </a:r>
            <a:r>
              <a:rPr lang="fr-CA" dirty="0" smtClean="0">
                <a:solidFill>
                  <a:srgbClr val="FF0000"/>
                </a:solidFill>
              </a:rPr>
              <a:t>l</a:t>
            </a:r>
            <a:r>
              <a:rPr lang="fr-CA" b="1" dirty="0" smtClean="0">
                <a:solidFill>
                  <a:srgbClr val="FF0000"/>
                </a:solidFill>
              </a:rPr>
              <a:t>’inverse </a:t>
            </a:r>
            <a:r>
              <a:rPr lang="fr-CA" b="1" dirty="0">
                <a:solidFill>
                  <a:srgbClr val="FF0000"/>
                </a:solidFill>
              </a:rPr>
              <a:t>de </a:t>
            </a:r>
            <a:r>
              <a:rPr lang="fr-CA" b="1" i="1" dirty="0" smtClean="0">
                <a:solidFill>
                  <a:srgbClr val="FF0000"/>
                </a:solidFill>
                <a:latin typeface="Times"/>
                <a:cs typeface="Times"/>
              </a:rPr>
              <a:t>a</a:t>
            </a:r>
            <a:r>
              <a:rPr lang="fr-CA" b="1" i="1" baseline="30000" dirty="0" smtClean="0">
                <a:solidFill>
                  <a:srgbClr val="FF0000"/>
                </a:solidFill>
                <a:latin typeface="Times"/>
                <a:cs typeface="Times"/>
              </a:rPr>
              <a:t>n</a:t>
            </a:r>
            <a:r>
              <a:rPr lang="fr-CA" dirty="0" smtClean="0">
                <a:solidFill>
                  <a:srgbClr val="FF0000"/>
                </a:solidFill>
              </a:rPr>
              <a:t> </a:t>
            </a:r>
            <a:r>
              <a:rPr lang="fr-CA" dirty="0" smtClean="0"/>
              <a:t>est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dirty="0" smtClean="0"/>
              <a:t>Où </a:t>
            </a:r>
            <a:r>
              <a:rPr lang="fr-CA" b="1" i="1" dirty="0" smtClean="0">
                <a:latin typeface="Times"/>
                <a:cs typeface="Times"/>
              </a:rPr>
              <a:t>a</a:t>
            </a:r>
            <a:r>
              <a:rPr lang="fr-CA" dirty="0" smtClean="0"/>
              <a:t> est un nombre quelconque et </a:t>
            </a:r>
            <a:r>
              <a:rPr lang="fr-CA" b="1" i="1" dirty="0" smtClean="0">
                <a:latin typeface="Times"/>
                <a:cs typeface="Times"/>
              </a:rPr>
              <a:t>n</a:t>
            </a:r>
            <a:r>
              <a:rPr lang="fr-CA" dirty="0" smtClean="0"/>
              <a:t> un entier positif.</a:t>
            </a:r>
            <a:r>
              <a:rPr lang="fr-FR" dirty="0" smtClean="0">
                <a:solidFill>
                  <a:srgbClr val="000000"/>
                </a:solidFill>
              </a:rPr>
              <a:t> </a:t>
            </a:r>
            <a:r>
              <a:rPr lang="fr-CA" dirty="0" smtClean="0"/>
              <a:t> </a:t>
            </a:r>
            <a:endParaRPr lang="fr-CA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CA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8058763"/>
              </p:ext>
            </p:extLst>
          </p:nvPr>
        </p:nvGraphicFramePr>
        <p:xfrm>
          <a:off x="5508104" y="1733178"/>
          <a:ext cx="38100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…quation" r:id="rId3" imgW="152400" imgH="419100" progId="Equation.3">
                  <p:embed/>
                </p:oleObj>
              </mc:Choice>
              <mc:Fallback>
                <p:oleObj name="…quation" r:id="rId3" imgW="1524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08104" y="1733178"/>
                        <a:ext cx="381000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0716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88913"/>
            <a:ext cx="8820472" cy="6192837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u="sng" dirty="0" smtClean="0"/>
              <a:t>Travail en binôme et à l’oral :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dirty="0" smtClean="0"/>
              <a:t>Lire </a:t>
            </a:r>
            <a:r>
              <a:rPr lang="fr-CA" dirty="0"/>
              <a:t>l</a:t>
            </a:r>
            <a:r>
              <a:rPr lang="fr-CA" dirty="0" smtClean="0"/>
              <a:t>es nombres suivants et dire ce qu’ils représentent :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fr-CA" dirty="0" smtClean="0"/>
              <a:t>2</a:t>
            </a:r>
            <a:r>
              <a:rPr lang="fr-CA" baseline="30000" dirty="0" smtClean="0"/>
              <a:t>−9 	</a:t>
            </a:r>
            <a:r>
              <a:rPr lang="fr-CA" dirty="0" smtClean="0"/>
              <a:t>		9</a:t>
            </a:r>
            <a:r>
              <a:rPr lang="fr-CA" baseline="30000" dirty="0"/>
              <a:t>−5</a:t>
            </a:r>
            <a:r>
              <a:rPr lang="fr-CA" dirty="0"/>
              <a:t>	</a:t>
            </a:r>
            <a:r>
              <a:rPr lang="fr-CA" dirty="0" smtClean="0"/>
              <a:t>	3</a:t>
            </a:r>
            <a:r>
              <a:rPr lang="fr-CA" baseline="30000" dirty="0"/>
              <a:t>−2</a:t>
            </a:r>
            <a:r>
              <a:rPr lang="fr-CA" baseline="30000" dirty="0" smtClean="0"/>
              <a:t>		</a:t>
            </a:r>
            <a:r>
              <a:rPr lang="fr-CA" dirty="0" smtClean="0"/>
              <a:t>5</a:t>
            </a:r>
            <a:r>
              <a:rPr lang="fr-CA" baseline="30000" dirty="0"/>
              <a:t>−3</a:t>
            </a:r>
            <a:endParaRPr lang="fr-CA" dirty="0"/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dirty="0" smtClean="0"/>
              <a:t>(−6)</a:t>
            </a:r>
            <a:r>
              <a:rPr lang="fr-CA" baseline="30000" dirty="0"/>
              <a:t> −11</a:t>
            </a:r>
            <a:r>
              <a:rPr lang="fr-CA" dirty="0" smtClean="0"/>
              <a:t>		(−3)</a:t>
            </a:r>
            <a:r>
              <a:rPr lang="fr-CA" baseline="30000" dirty="0"/>
              <a:t> −7</a:t>
            </a:r>
            <a:r>
              <a:rPr lang="fr-CA" dirty="0"/>
              <a:t>	</a:t>
            </a:r>
            <a:r>
              <a:rPr lang="fr-CA" dirty="0" smtClean="0"/>
              <a:t>	(−8)</a:t>
            </a:r>
            <a:r>
              <a:rPr lang="fr-CA" baseline="30000" dirty="0"/>
              <a:t> −6</a:t>
            </a: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dirty="0" smtClean="0"/>
              <a:t>	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fr-CA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355881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15243</TotalTime>
  <Words>209</Words>
  <Application>Microsoft Macintosh PowerPoint</Application>
  <PresentationFormat>Présentation à l'écran (4:3)</PresentationFormat>
  <Paragraphs>56</Paragraphs>
  <Slides>12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4" baseType="lpstr">
      <vt:lpstr>Modèle par défaut</vt:lpstr>
      <vt:lpstr>…quation</vt:lpstr>
      <vt:lpstr>Présentation PowerPoint</vt:lpstr>
      <vt:lpstr>4ème  Chapitre 8 :  PUISSANCES (1)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Objectifs 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3 :  GRANDEURS COMPOSEES</dc:title>
  <dc:creator>jlh</dc:creator>
  <cp:lastModifiedBy>Julie Lai-Hang</cp:lastModifiedBy>
  <cp:revision>163</cp:revision>
  <dcterms:created xsi:type="dcterms:W3CDTF">2011-09-03T06:41:12Z</dcterms:created>
  <dcterms:modified xsi:type="dcterms:W3CDTF">2018-11-07T10:55:53Z</dcterms:modified>
</cp:coreProperties>
</file>