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8"/>
  </p:notesMasterIdLst>
  <p:sldIdLst>
    <p:sldId id="285" r:id="rId2"/>
    <p:sldId id="256" r:id="rId3"/>
    <p:sldId id="339" r:id="rId4"/>
    <p:sldId id="313" r:id="rId5"/>
    <p:sldId id="344" r:id="rId6"/>
    <p:sldId id="265" r:id="rId7"/>
    <p:sldId id="298" r:id="rId8"/>
    <p:sldId id="299" r:id="rId9"/>
    <p:sldId id="270" r:id="rId10"/>
    <p:sldId id="300" r:id="rId11"/>
    <p:sldId id="341" r:id="rId12"/>
    <p:sldId id="323" r:id="rId13"/>
    <p:sldId id="329" r:id="rId14"/>
    <p:sldId id="342" r:id="rId15"/>
    <p:sldId id="304" r:id="rId16"/>
    <p:sldId id="257" r:id="rId17"/>
  </p:sldIdLst>
  <p:sldSz cx="9144000" cy="6858000" type="screen4x3"/>
  <p:notesSz cx="6794500" cy="99060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+mn-cs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+mn-cs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+mn-cs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FF0000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6638" autoAdjust="0"/>
    <p:restoredTop sz="94670" autoAdjust="0"/>
  </p:normalViewPr>
  <p:slideViewPr>
    <p:cSldViewPr>
      <p:cViewPr varScale="1">
        <p:scale>
          <a:sx n="91" d="100"/>
          <a:sy n="91" d="100"/>
        </p:scale>
        <p:origin x="-416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93" d="100"/>
        <a:sy n="193" d="100"/>
      </p:scale>
      <p:origin x="0" y="1968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notesMaster" Target="notesMasters/notesMaster1.xml"/><Relationship Id="rId1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fr-FR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8100" y="0"/>
            <a:ext cx="294481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fr-FR"/>
          </a:p>
        </p:txBody>
      </p:sp>
      <p:sp>
        <p:nvSpPr>
          <p:cNvPr id="2048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0750" y="742950"/>
            <a:ext cx="4953000" cy="3714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04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204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09113"/>
            <a:ext cx="294481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fr-FR"/>
          </a:p>
        </p:txBody>
      </p:sp>
      <p:sp>
        <p:nvSpPr>
          <p:cNvPr id="204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61660F8-E274-ED4A-9D33-5130715CF945}" type="slidenum">
              <a:rPr lang="fr-FR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0123194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9B6E83-268B-3941-A47D-3B4BC3335E7A}" type="slidenum">
              <a:rPr lang="fr-FR" smtClean="0"/>
              <a:pPr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011462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9B6E83-268B-3941-A47D-3B4BC3335E7A}" type="slidenum">
              <a:rPr lang="fr-FR" smtClean="0"/>
              <a:pPr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011462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9B6E83-268B-3941-A47D-3B4BC3335E7A}" type="slidenum">
              <a:rPr lang="fr-FR" smtClean="0"/>
              <a:pPr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011462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9B6E83-268B-3941-A47D-3B4BC3335E7A}" type="slidenum">
              <a:rPr lang="fr-FR" smtClean="0"/>
              <a:pPr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011462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et modifiez le titre</a:t>
            </a:r>
            <a:endParaRPr lang="fr-CA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Cliquez pour modifier le style des sous-titres du masque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74BAE7-CDC9-0546-91FC-02ABAB561B5D}" type="slidenum">
              <a:rPr lang="fr-FR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21299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CA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37A0D3-966F-3245-95CA-C6D6F0508A2E}" type="slidenum">
              <a:rPr lang="fr-FR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227264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et modifiez le titre</a:t>
            </a:r>
            <a:endParaRPr lang="fr-CA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E7901A-C4E3-D942-9941-6F1B3AAC9A23}" type="slidenum">
              <a:rPr lang="fr-FR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058090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16AC5F-CD8B-2642-94FC-A717A098F60B}" type="slidenum">
              <a:rPr lang="fr-FR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655779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et modifiez le titre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D344C9-8FB4-FA40-BCE5-99C015B1F963}" type="slidenum">
              <a:rPr lang="fr-FR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627491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8E172F-A788-DC40-931E-04F4995071F8}" type="slidenum">
              <a:rPr lang="fr-FR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754568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13BCE6-A979-E544-81C5-060EB19FB4D6}" type="slidenum">
              <a:rPr lang="fr-FR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983046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CA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E5BA3E-CD04-F540-AE6B-3DA32FD4C8E0}" type="slidenum">
              <a:rPr lang="fr-FR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99013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B01146-90F6-5840-B738-1083AA13233D}" type="slidenum">
              <a:rPr lang="fr-FR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420539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C47894-D48C-4F46-B64F-6A2AE7A7318D}" type="slidenum">
              <a:rPr lang="fr-FR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097543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CA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CA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7BD93D-907D-934C-8A43-BDE480D788DB}" type="slidenum">
              <a:rPr lang="fr-FR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99605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Cliquez pour modifier le style du titre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fr-F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fr-F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9DC988AF-24E3-9046-A3E0-44145BCBEABE}" type="slidenum">
              <a:rPr lang="fr-FR"/>
              <a:pPr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hyperlink" Target="http://matoumatheux.ac-rennes.fr/num/ment800/mental4/02MultiplicationRelatifs/accueil.htm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hyperlink" Target="http://matoumatheux.ac-rennes.fr/num/ment800/mental4/02MultiplicationRelatifs/accueil.htm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hyperlink" Target="http://matoumatheux.ac-rennes.fr/num/ment800/mental4/02MultiplicationRelatifs/accueil1.htm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hyperlink" Target="http://matoumatheux.ac-rennes.fr/num/ment800/mental4/02MultiplicationRelatifs/accueil1.htm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Espace réservé du contenu 2"/>
          <p:cNvSpPr>
            <a:spLocks noGrp="1"/>
          </p:cNvSpPr>
          <p:nvPr>
            <p:ph idx="1"/>
          </p:nvPr>
        </p:nvSpPr>
        <p:spPr>
          <a:extLst/>
        </p:spPr>
        <p:txBody>
          <a:bodyPr/>
          <a:lstStyle/>
          <a:p>
            <a:pPr marL="0" indent="0" eaLnBrk="1" hangingPunct="1">
              <a:buFont typeface="Arial" charset="0"/>
              <a:buNone/>
              <a:defRPr/>
            </a:pPr>
            <a:r>
              <a:rPr lang="fr-CA" sz="4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660066"/>
                </a:solidFill>
                <a:effectLst>
                  <a:reflection blurRad="12700" stA="28000" endPos="45000" dist="1000" dir="5400000" sy="-100000" algn="bl" rotWithShape="0"/>
                </a:effectLst>
                <a:latin typeface="Calibri" charset="0"/>
              </a:rPr>
              <a:t>Séance </a:t>
            </a:r>
            <a:r>
              <a:rPr lang="fr-CA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660066"/>
                </a:solidFill>
                <a:effectLst>
                  <a:reflection blurRad="12700" stA="28000" endPos="45000" dist="1000" dir="5400000" sy="-100000" algn="bl" rotWithShape="0"/>
                </a:effectLst>
                <a:latin typeface="Calibri" charset="0"/>
              </a:rPr>
              <a:t>1</a:t>
            </a:r>
          </a:p>
          <a:p>
            <a:pPr marL="0" indent="0" eaLnBrk="1" hangingPunct="1">
              <a:buFont typeface="Arial" charset="0"/>
              <a:buNone/>
              <a:defRPr/>
            </a:pPr>
            <a:endParaRPr lang="fr-CA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660066"/>
              </a:solidFill>
              <a:effectLst>
                <a:reflection blurRad="12700" stA="28000" endPos="45000" dist="1000" dir="5400000" sy="-100000" algn="bl" rotWithShape="0"/>
              </a:effectLst>
              <a:latin typeface="Calibri" charset="0"/>
            </a:endParaRPr>
          </a:p>
          <a:p>
            <a:pPr marL="0" indent="0">
              <a:buNone/>
              <a:defRPr/>
            </a:pPr>
            <a:r>
              <a:rPr lang="fr-CA" sz="2800" dirty="0" smtClean="0"/>
              <a:t>O</a:t>
            </a:r>
            <a:r>
              <a:rPr lang="fr-FR" sz="2800" dirty="0" err="1" smtClean="0"/>
              <a:t>bjectif</a:t>
            </a:r>
            <a:r>
              <a:rPr lang="fr-FR" sz="2800" dirty="0" smtClean="0"/>
              <a:t> : </a:t>
            </a:r>
          </a:p>
          <a:p>
            <a:pPr marL="0" indent="0">
              <a:buNone/>
              <a:defRPr/>
            </a:pPr>
            <a:r>
              <a:rPr lang="fr-FR" sz="2800" dirty="0"/>
              <a:t>S</a:t>
            </a:r>
            <a:r>
              <a:rPr lang="fr-FR" sz="2800" dirty="0" smtClean="0"/>
              <a:t>avoir </a:t>
            </a:r>
            <a:r>
              <a:rPr lang="fr-FR" sz="2800" dirty="0"/>
              <a:t>multiplier et diviser des nombres relatifs en écriture décimale.</a:t>
            </a:r>
          </a:p>
          <a:p>
            <a:pPr marL="0" indent="0" eaLnBrk="1" hangingPunct="1">
              <a:buFont typeface="Arial" charset="0"/>
              <a:buNone/>
              <a:defRPr/>
            </a:pPr>
            <a:endParaRPr lang="fr-CA" sz="4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660066"/>
              </a:solidFill>
              <a:effectLst>
                <a:reflection blurRad="12700" stA="28000" endPos="45000" dist="1000" dir="5400000" sy="-100000" algn="bl" rotWithShape="0"/>
              </a:effectLst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29421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Espace réservé du contenu 2"/>
          <p:cNvSpPr>
            <a:spLocks noGrp="1"/>
          </p:cNvSpPr>
          <p:nvPr>
            <p:ph idx="1"/>
          </p:nvPr>
        </p:nvSpPr>
        <p:spPr>
          <a:extLst/>
        </p:spPr>
        <p:txBody>
          <a:bodyPr/>
          <a:lstStyle/>
          <a:p>
            <a:pPr marL="0" indent="0" eaLnBrk="1" hangingPunct="1">
              <a:buFont typeface="Arial" charset="0"/>
              <a:buNone/>
              <a:defRPr/>
            </a:pPr>
            <a:r>
              <a:rPr lang="fr-CA" sz="4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660066"/>
                </a:solidFill>
                <a:effectLst>
                  <a:reflection blurRad="12700" stA="28000" endPos="45000" dist="1000" dir="5400000" sy="-100000" algn="bl" rotWithShape="0"/>
                </a:effectLst>
                <a:latin typeface="Calibri" charset="0"/>
              </a:rPr>
              <a:t>Séance </a:t>
            </a:r>
            <a:r>
              <a:rPr lang="fr-CA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660066"/>
                </a:solidFill>
                <a:effectLst>
                  <a:reflection blurRad="12700" stA="28000" endPos="45000" dist="1000" dir="5400000" sy="-100000" algn="bl" rotWithShape="0"/>
                </a:effectLst>
                <a:latin typeface="Calibri" charset="0"/>
              </a:rPr>
              <a:t>3</a:t>
            </a:r>
          </a:p>
          <a:p>
            <a:pPr marL="0" indent="0">
              <a:buNone/>
              <a:defRPr/>
            </a:pPr>
            <a:r>
              <a:rPr lang="fr-FR" sz="2800" dirty="0" smtClean="0"/>
              <a:t>Objectif :</a:t>
            </a:r>
            <a:endParaRPr lang="fr-FR" sz="2800" dirty="0"/>
          </a:p>
          <a:p>
            <a:pPr marL="0" indent="0">
              <a:buNone/>
              <a:defRPr/>
            </a:pPr>
            <a:r>
              <a:rPr lang="fr-FR" sz="2800" dirty="0" smtClean="0"/>
              <a:t>savoir </a:t>
            </a:r>
            <a:r>
              <a:rPr lang="fr-FR" sz="2800" dirty="0"/>
              <a:t>organiser et effectuer à la main ou à la calculatrice les séquences de calcul correspondantes.</a:t>
            </a:r>
          </a:p>
          <a:p>
            <a:pPr marL="0" indent="0" eaLnBrk="1" hangingPunct="1">
              <a:buFont typeface="Arial" charset="0"/>
              <a:buNone/>
              <a:defRPr/>
            </a:pPr>
            <a:endParaRPr lang="fr-CA" sz="4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660066"/>
              </a:solidFill>
              <a:effectLst>
                <a:reflection blurRad="12700" stA="28000" endPos="45000" dist="1000" dir="5400000" sy="-100000" algn="bl" rotWithShape="0"/>
              </a:effectLst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075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Espace réservé du contenu 2"/>
          <p:cNvSpPr>
            <a:spLocks noGrp="1"/>
          </p:cNvSpPr>
          <p:nvPr>
            <p:ph idx="1"/>
          </p:nvPr>
        </p:nvSpPr>
        <p:spPr>
          <a:xfrm>
            <a:off x="323528" y="260648"/>
            <a:ext cx="8640960" cy="6264696"/>
          </a:xfrm>
        </p:spPr>
        <p:txBody>
          <a:bodyPr/>
          <a:lstStyle/>
          <a:p>
            <a:pPr marL="0" indent="0" eaLnBrk="1" hangingPunct="1">
              <a:lnSpc>
                <a:spcPct val="150000"/>
              </a:lnSpc>
              <a:spcBef>
                <a:spcPts val="0"/>
              </a:spcBef>
              <a:buFont typeface="Arial" charset="0"/>
              <a:buNone/>
              <a:defRPr/>
            </a:pPr>
            <a:r>
              <a:rPr lang="fr-CA" sz="4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660066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Calibri" charset="0"/>
                <a:cs typeface="+mn-cs"/>
              </a:rPr>
              <a:t>Calcul mental :</a:t>
            </a:r>
            <a:endParaRPr lang="fr-CA" sz="44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solidFill>
                <a:srgbClr val="660066"/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  <a:latin typeface="Calibri" charset="0"/>
            </a:endParaRPr>
          </a:p>
          <a:p>
            <a:pPr marL="0" indent="0" eaLnBrk="1" hangingPunct="1">
              <a:lnSpc>
                <a:spcPct val="150000"/>
              </a:lnSpc>
              <a:spcBef>
                <a:spcPts val="0"/>
              </a:spcBef>
              <a:buFont typeface="Arial" charset="0"/>
              <a:buNone/>
              <a:defRPr/>
            </a:pPr>
            <a:r>
              <a:rPr lang="fr-CA" sz="3600" dirty="0" smtClean="0"/>
              <a:t>(multiplier des nombres relatifs) </a:t>
            </a:r>
            <a:endParaRPr lang="fr-CA" sz="3600" dirty="0"/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fr-CA" sz="4000" dirty="0"/>
              <a:t>1/		2/		3/		4/		5/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fr-CA" sz="4000" dirty="0"/>
              <a:t>6/		7/		8/		9/		10</a:t>
            </a:r>
            <a:r>
              <a:rPr lang="fr-CA" sz="4000" dirty="0" smtClean="0"/>
              <a:t>/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endParaRPr lang="fr-CA" sz="4000" dirty="0"/>
          </a:p>
          <a:p>
            <a:pPr marL="0" indent="0" eaLnBrk="1" hangingPunct="1">
              <a:spcBef>
                <a:spcPts val="0"/>
              </a:spcBef>
              <a:buFont typeface="Arial" charset="0"/>
              <a:buNone/>
              <a:defRPr/>
            </a:pPr>
            <a:r>
              <a:rPr lang="fr-CA" dirty="0">
                <a:hlinkClick r:id="rId4"/>
              </a:rPr>
              <a:t>http://matoumatheux.ac-rennes.fr/num/ment800/mental4/02MultiplicationRelatifs/</a:t>
            </a:r>
            <a:r>
              <a:rPr lang="fr-CA" dirty="0" smtClean="0">
                <a:hlinkClick r:id="rId4"/>
              </a:rPr>
              <a:t>accueil.htm</a:t>
            </a:r>
            <a:endParaRPr lang="fr-CA" dirty="0" smtClean="0"/>
          </a:p>
          <a:p>
            <a:pPr marL="0" indent="0" eaLnBrk="1" hangingPunct="1">
              <a:lnSpc>
                <a:spcPct val="150000"/>
              </a:lnSpc>
              <a:spcBef>
                <a:spcPts val="0"/>
              </a:spcBef>
              <a:buFont typeface="Arial" charset="0"/>
              <a:buNone/>
              <a:defRPr/>
            </a:pP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8153888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Espace réservé du contenu 2"/>
          <p:cNvSpPr>
            <a:spLocks noGrp="1"/>
          </p:cNvSpPr>
          <p:nvPr>
            <p:ph idx="1"/>
          </p:nvPr>
        </p:nvSpPr>
        <p:spPr>
          <a:xfrm>
            <a:off x="323528" y="260648"/>
            <a:ext cx="8640960" cy="6264696"/>
          </a:xfrm>
        </p:spPr>
        <p:txBody>
          <a:bodyPr/>
          <a:lstStyle/>
          <a:p>
            <a:pPr marL="0" indent="0" eaLnBrk="1" hangingPunct="1">
              <a:lnSpc>
                <a:spcPct val="150000"/>
              </a:lnSpc>
              <a:spcBef>
                <a:spcPts val="0"/>
              </a:spcBef>
              <a:buFont typeface="Arial" charset="0"/>
              <a:buNone/>
              <a:defRPr/>
            </a:pPr>
            <a:r>
              <a:rPr lang="fr-CA" sz="4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660066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Calibri" charset="0"/>
                <a:cs typeface="+mn-cs"/>
              </a:rPr>
              <a:t>Calcul mental :</a:t>
            </a:r>
            <a:endParaRPr lang="fr-CA" sz="44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solidFill>
                <a:srgbClr val="660066"/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  <a:latin typeface="Calibri" charset="0"/>
            </a:endParaRPr>
          </a:p>
          <a:p>
            <a:pPr marL="0" indent="0" eaLnBrk="1" hangingPunct="1">
              <a:lnSpc>
                <a:spcPct val="150000"/>
              </a:lnSpc>
              <a:spcBef>
                <a:spcPts val="0"/>
              </a:spcBef>
              <a:buFont typeface="Arial" charset="0"/>
              <a:buNone/>
              <a:defRPr/>
            </a:pPr>
            <a:r>
              <a:rPr lang="fr-CA" sz="3600" dirty="0" smtClean="0"/>
              <a:t>(multiplier des nombres relatifs) </a:t>
            </a:r>
            <a:endParaRPr lang="fr-CA" sz="3600" dirty="0"/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fr-CA" sz="4000" dirty="0"/>
              <a:t>1/		2/		3/		4/		5/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fr-CA" sz="4000" dirty="0"/>
              <a:t>6/		7/		8/		9/		10</a:t>
            </a:r>
            <a:r>
              <a:rPr lang="fr-CA" sz="4000" dirty="0" smtClean="0"/>
              <a:t>/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endParaRPr lang="fr-CA" sz="4000" dirty="0"/>
          </a:p>
          <a:p>
            <a:pPr marL="0" indent="0" eaLnBrk="1" hangingPunct="1">
              <a:spcBef>
                <a:spcPts val="0"/>
              </a:spcBef>
              <a:buFont typeface="Arial" charset="0"/>
              <a:buNone/>
              <a:defRPr/>
            </a:pPr>
            <a:r>
              <a:rPr lang="fr-CA" dirty="0">
                <a:hlinkClick r:id="rId4"/>
              </a:rPr>
              <a:t>http://matoumatheux.ac-rennes.fr/num/ment800/mental4/02MultiplicationRelatifs/</a:t>
            </a:r>
            <a:r>
              <a:rPr lang="fr-CA" dirty="0" smtClean="0">
                <a:hlinkClick r:id="rId4"/>
              </a:rPr>
              <a:t>accueil.htm</a:t>
            </a:r>
            <a:endParaRPr lang="fr-CA" dirty="0" smtClean="0"/>
          </a:p>
          <a:p>
            <a:pPr marL="0" indent="0" eaLnBrk="1" hangingPunct="1">
              <a:lnSpc>
                <a:spcPct val="150000"/>
              </a:lnSpc>
              <a:spcBef>
                <a:spcPts val="0"/>
              </a:spcBef>
              <a:buFont typeface="Arial" charset="0"/>
              <a:buNone/>
              <a:defRPr/>
            </a:pP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7524583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Espace réservé du contenu 2"/>
          <p:cNvSpPr>
            <a:spLocks noGrp="1"/>
          </p:cNvSpPr>
          <p:nvPr>
            <p:ph idx="1"/>
          </p:nvPr>
        </p:nvSpPr>
        <p:spPr>
          <a:xfrm>
            <a:off x="323528" y="260648"/>
            <a:ext cx="8640960" cy="6264696"/>
          </a:xfrm>
        </p:spPr>
        <p:txBody>
          <a:bodyPr/>
          <a:lstStyle/>
          <a:p>
            <a:pPr marL="0" indent="0" eaLnBrk="1" hangingPunct="1">
              <a:lnSpc>
                <a:spcPct val="150000"/>
              </a:lnSpc>
              <a:spcBef>
                <a:spcPts val="0"/>
              </a:spcBef>
              <a:buFont typeface="Arial" charset="0"/>
              <a:buNone/>
              <a:defRPr/>
            </a:pPr>
            <a:r>
              <a:rPr lang="fr-CA" sz="4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660066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Calibri" charset="0"/>
                <a:cs typeface="+mn-cs"/>
              </a:rPr>
              <a:t>Calcul mental :</a:t>
            </a:r>
            <a:endParaRPr lang="fr-CA" sz="44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solidFill>
                <a:srgbClr val="660066"/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  <a:latin typeface="Calibri" charset="0"/>
            </a:endParaRPr>
          </a:p>
          <a:p>
            <a:pPr marL="0" indent="0" eaLnBrk="1" hangingPunct="1">
              <a:lnSpc>
                <a:spcPct val="150000"/>
              </a:lnSpc>
              <a:spcBef>
                <a:spcPts val="0"/>
              </a:spcBef>
              <a:buFont typeface="Arial" charset="0"/>
              <a:buNone/>
              <a:defRPr/>
            </a:pPr>
            <a:r>
              <a:rPr lang="fr-CA" sz="3600" dirty="0" smtClean="0"/>
              <a:t>(diviser des nombres relatifs) </a:t>
            </a:r>
            <a:endParaRPr lang="fr-CA" sz="3600" dirty="0"/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fr-CA" sz="4000" dirty="0"/>
              <a:t>1/		2/		3/		4/		5/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fr-CA" sz="4000" dirty="0"/>
              <a:t>6/		7/		8/		9/		10</a:t>
            </a:r>
            <a:r>
              <a:rPr lang="fr-CA" sz="4000" dirty="0" smtClean="0"/>
              <a:t>/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endParaRPr lang="fr-CA" sz="4000" dirty="0"/>
          </a:p>
          <a:p>
            <a:pPr marL="0" indent="0" eaLnBrk="1" hangingPunct="1">
              <a:spcBef>
                <a:spcPts val="0"/>
              </a:spcBef>
              <a:buFont typeface="Arial" charset="0"/>
              <a:buNone/>
              <a:defRPr/>
            </a:pPr>
            <a:r>
              <a:rPr lang="fr-CA" dirty="0">
                <a:hlinkClick r:id="rId4"/>
              </a:rPr>
              <a:t>http://matoumatheux.ac-rennes.fr/num/ment800/mental4/02MultiplicationRelatifs/accueil1.</a:t>
            </a:r>
            <a:r>
              <a:rPr lang="fr-CA" dirty="0" smtClean="0">
                <a:hlinkClick r:id="rId4"/>
              </a:rPr>
              <a:t>htm</a:t>
            </a:r>
            <a:endParaRPr lang="fr-CA" dirty="0" smtClean="0"/>
          </a:p>
          <a:p>
            <a:pPr marL="0" indent="0" eaLnBrk="1" hangingPunct="1">
              <a:spcBef>
                <a:spcPts val="0"/>
              </a:spcBef>
              <a:buFont typeface="Arial" charset="0"/>
              <a:buNone/>
              <a:defRPr/>
            </a:pP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2065905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Espace réservé du contenu 2"/>
          <p:cNvSpPr>
            <a:spLocks noGrp="1"/>
          </p:cNvSpPr>
          <p:nvPr>
            <p:ph idx="1"/>
          </p:nvPr>
        </p:nvSpPr>
        <p:spPr>
          <a:xfrm>
            <a:off x="323528" y="260648"/>
            <a:ext cx="8640960" cy="6264696"/>
          </a:xfrm>
        </p:spPr>
        <p:txBody>
          <a:bodyPr/>
          <a:lstStyle/>
          <a:p>
            <a:pPr marL="0" indent="0" eaLnBrk="1" hangingPunct="1">
              <a:lnSpc>
                <a:spcPct val="150000"/>
              </a:lnSpc>
              <a:spcBef>
                <a:spcPts val="0"/>
              </a:spcBef>
              <a:buFont typeface="Arial" charset="0"/>
              <a:buNone/>
              <a:defRPr/>
            </a:pPr>
            <a:r>
              <a:rPr lang="fr-CA" sz="4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660066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Calibri" charset="0"/>
                <a:cs typeface="+mn-cs"/>
              </a:rPr>
              <a:t>Calcul mental :</a:t>
            </a:r>
            <a:endParaRPr lang="fr-CA" sz="44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solidFill>
                <a:srgbClr val="660066"/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  <a:latin typeface="Calibri" charset="0"/>
            </a:endParaRPr>
          </a:p>
          <a:p>
            <a:pPr marL="0" indent="0" eaLnBrk="1" hangingPunct="1">
              <a:lnSpc>
                <a:spcPct val="150000"/>
              </a:lnSpc>
              <a:spcBef>
                <a:spcPts val="0"/>
              </a:spcBef>
              <a:buFont typeface="Arial" charset="0"/>
              <a:buNone/>
              <a:defRPr/>
            </a:pPr>
            <a:r>
              <a:rPr lang="fr-CA" sz="3600" dirty="0" smtClean="0"/>
              <a:t>(diviser des nombres relatifs) </a:t>
            </a:r>
            <a:endParaRPr lang="fr-CA" sz="3600" dirty="0"/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fr-CA" sz="4000" dirty="0"/>
              <a:t>1/		2/		3/		4/		5/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fr-CA" sz="4000" dirty="0"/>
              <a:t>6/		7/		8/		9/		10</a:t>
            </a:r>
            <a:r>
              <a:rPr lang="fr-CA" sz="4000" dirty="0" smtClean="0"/>
              <a:t>/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endParaRPr lang="fr-CA" sz="4000" dirty="0"/>
          </a:p>
          <a:p>
            <a:pPr marL="0" indent="0" eaLnBrk="1" hangingPunct="1">
              <a:spcBef>
                <a:spcPts val="0"/>
              </a:spcBef>
              <a:buFont typeface="Arial" charset="0"/>
              <a:buNone/>
              <a:defRPr/>
            </a:pPr>
            <a:r>
              <a:rPr lang="fr-CA" dirty="0">
                <a:hlinkClick r:id="rId4"/>
              </a:rPr>
              <a:t>http://matoumatheux.ac-rennes.fr/num/ment800/mental4/02MultiplicationRelatifs/accueil1.</a:t>
            </a:r>
            <a:r>
              <a:rPr lang="fr-CA" dirty="0" smtClean="0">
                <a:hlinkClick r:id="rId4"/>
              </a:rPr>
              <a:t>htm</a:t>
            </a:r>
            <a:endParaRPr lang="fr-CA" dirty="0" smtClean="0"/>
          </a:p>
          <a:p>
            <a:pPr marL="0" indent="0" eaLnBrk="1" hangingPunct="1">
              <a:spcBef>
                <a:spcPts val="0"/>
              </a:spcBef>
              <a:buFont typeface="Arial" charset="0"/>
              <a:buNone/>
              <a:defRPr/>
            </a:pP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6662224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4744703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fr-FR" i="1" u="sng"/>
              <a:t>Objectifs</a:t>
            </a:r>
            <a:r>
              <a:rPr lang="fr-FR"/>
              <a:t> :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sz="2800" dirty="0"/>
              <a:t>Je dois savoir multiplier et diviser des nombres relatifs en écriture décimale.</a:t>
            </a:r>
          </a:p>
          <a:p>
            <a:r>
              <a:rPr lang="fr-FR" sz="2800" dirty="0"/>
              <a:t>Je dois savoir écrire en utilisant correctement des parenthèses, des programmes de calcul portant sur des sommes ou des produits de nombres relatifs.</a:t>
            </a:r>
          </a:p>
          <a:p>
            <a:r>
              <a:rPr lang="fr-FR" sz="2800" dirty="0"/>
              <a:t>Je dois savoir organiser et effectuer à la main ou à la calculatrice les séquences de calcul correspondantes.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548681"/>
            <a:ext cx="7773987" cy="2810470"/>
          </a:xfrm>
        </p:spPr>
        <p:txBody>
          <a:bodyPr/>
          <a:lstStyle/>
          <a:p>
            <a:r>
              <a:rPr lang="fr-FR" sz="4000" dirty="0" smtClean="0"/>
              <a:t>4</a:t>
            </a:r>
            <a:r>
              <a:rPr lang="fr-FR" sz="4000" baseline="30000" dirty="0" smtClean="0"/>
              <a:t>ème</a:t>
            </a:r>
            <a:r>
              <a:rPr lang="fr-FR" sz="4000" dirty="0"/>
              <a:t/>
            </a:r>
            <a:br>
              <a:rPr lang="fr-FR" sz="4000" dirty="0"/>
            </a:br>
            <a:r>
              <a:rPr lang="fr-FR" sz="4000" dirty="0"/>
              <a:t/>
            </a:r>
            <a:br>
              <a:rPr lang="fr-FR" sz="4000" dirty="0"/>
            </a:br>
            <a:r>
              <a:rPr lang="fr-FR" sz="4000" dirty="0" smtClean="0"/>
              <a:t>Chapitre </a:t>
            </a:r>
            <a:r>
              <a:rPr lang="fr-FR" sz="4000" dirty="0" smtClean="0"/>
              <a:t>7 </a:t>
            </a:r>
            <a:r>
              <a:rPr lang="fr-FR" sz="4000" dirty="0" smtClean="0"/>
              <a:t>:</a:t>
            </a:r>
            <a:r>
              <a:rPr lang="fr-FR" sz="4000" dirty="0"/>
              <a:t/>
            </a:r>
            <a:br>
              <a:rPr lang="fr-FR" sz="4000" dirty="0"/>
            </a:br>
            <a:r>
              <a:rPr lang="fr-FR" sz="4000" b="1" dirty="0" smtClean="0">
                <a:solidFill>
                  <a:srgbClr val="FF0000"/>
                </a:solidFill>
              </a:rPr>
              <a:t>Nombres relatifs </a:t>
            </a:r>
            <a:r>
              <a:rPr lang="fr-FR" sz="4000" b="1" dirty="0" smtClean="0">
                <a:solidFill>
                  <a:srgbClr val="FF0000"/>
                </a:solidFill>
              </a:rPr>
              <a:t>(2)</a:t>
            </a:r>
            <a:endParaRPr lang="fr-FR" sz="40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CA" dirty="0"/>
              <a:t>T</a:t>
            </a:r>
            <a:r>
              <a:rPr lang="fr-CA" dirty="0" smtClean="0"/>
              <a:t>ravail seul puis en bin</a:t>
            </a:r>
            <a:r>
              <a:rPr lang="fr-CA" dirty="0" smtClean="0"/>
              <a:t>ôme</a:t>
            </a:r>
            <a:r>
              <a:rPr lang="fr-CA" dirty="0" smtClean="0"/>
              <a:t> : </a:t>
            </a:r>
          </a:p>
          <a:p>
            <a:pPr marL="0" indent="0">
              <a:buNone/>
            </a:pPr>
            <a:endParaRPr lang="fr-CA" dirty="0" smtClean="0"/>
          </a:p>
          <a:p>
            <a:pPr marL="0" indent="0">
              <a:buNone/>
            </a:pPr>
            <a:r>
              <a:rPr lang="fr-CA" dirty="0" smtClean="0"/>
              <a:t>1) Écrire les résultats des ex 4 et 8 p42 (MYRIADE 4</a:t>
            </a:r>
            <a:r>
              <a:rPr lang="fr-CA" baseline="30000" dirty="0" smtClean="0"/>
              <a:t>ème</a:t>
            </a:r>
            <a:r>
              <a:rPr lang="fr-CA" dirty="0"/>
              <a:t>)</a:t>
            </a:r>
            <a:endParaRPr lang="fr-CA" dirty="0" smtClean="0"/>
          </a:p>
          <a:p>
            <a:pPr marL="0" indent="0">
              <a:buNone/>
            </a:pPr>
            <a:r>
              <a:rPr lang="fr-CA" dirty="0" smtClean="0"/>
              <a:t>2) A l’oral, répondre à la question :</a:t>
            </a:r>
          </a:p>
          <a:p>
            <a:pPr marL="0" indent="0">
              <a:buNone/>
            </a:pPr>
            <a:r>
              <a:rPr lang="fr-CA" dirty="0" smtClean="0"/>
              <a:t>Quelles </a:t>
            </a:r>
            <a:r>
              <a:rPr lang="fr-CA" dirty="0" smtClean="0"/>
              <a:t>règles </a:t>
            </a:r>
            <a:r>
              <a:rPr lang="fr-CA" dirty="0" smtClean="0"/>
              <a:t>avez-vous utilisées ?</a:t>
            </a: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36985076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88640"/>
            <a:ext cx="8229600" cy="6264696"/>
          </a:xfrm>
        </p:spPr>
        <p:txBody>
          <a:bodyPr/>
          <a:lstStyle/>
          <a:p>
            <a:pPr marL="0" indent="0">
              <a:lnSpc>
                <a:spcPct val="130000"/>
              </a:lnSpc>
              <a:spcBef>
                <a:spcPts val="0"/>
              </a:spcBef>
              <a:buNone/>
            </a:pPr>
            <a:r>
              <a:rPr lang="fr-FR" sz="2900" i="1" u="sng" dirty="0" smtClean="0"/>
              <a:t>A retenir :</a:t>
            </a:r>
          </a:p>
          <a:p>
            <a:pPr marL="0" indent="0">
              <a:lnSpc>
                <a:spcPct val="130000"/>
              </a:lnSpc>
              <a:spcBef>
                <a:spcPts val="0"/>
              </a:spcBef>
              <a:buNone/>
            </a:pPr>
            <a:r>
              <a:rPr lang="fr-FR" sz="2900" dirty="0" smtClean="0"/>
              <a:t>Pour </a:t>
            </a:r>
            <a:r>
              <a:rPr lang="fr-FR" sz="2900" i="1" dirty="0" smtClean="0"/>
              <a:t>multiplier</a:t>
            </a:r>
            <a:r>
              <a:rPr lang="fr-FR" sz="2900" dirty="0" smtClean="0"/>
              <a:t> ou </a:t>
            </a:r>
            <a:r>
              <a:rPr lang="fr-FR" sz="2900" i="1" dirty="0" smtClean="0"/>
              <a:t>diviser</a:t>
            </a:r>
            <a:r>
              <a:rPr lang="fr-FR" sz="2900" dirty="0" smtClean="0"/>
              <a:t> deux nombres relatifs, on </a:t>
            </a:r>
            <a:r>
              <a:rPr lang="fr-FR" sz="2900" i="1" dirty="0" smtClean="0"/>
              <a:t>multiplie</a:t>
            </a:r>
            <a:r>
              <a:rPr lang="fr-FR" sz="2900" dirty="0" smtClean="0"/>
              <a:t> ou on </a:t>
            </a:r>
            <a:r>
              <a:rPr lang="fr-FR" sz="2900" i="1" dirty="0" smtClean="0"/>
              <a:t>divise</a:t>
            </a:r>
            <a:r>
              <a:rPr lang="fr-FR" sz="2900" dirty="0" smtClean="0"/>
              <a:t> les distances à zéro puis on applique la</a:t>
            </a:r>
            <a:r>
              <a:rPr lang="fr-FR" sz="2900" dirty="0"/>
              <a:t> </a:t>
            </a:r>
            <a:r>
              <a:rPr lang="fr-FR" sz="2900" i="1" u="sng" dirty="0" smtClean="0"/>
              <a:t>règle des signes :</a:t>
            </a:r>
          </a:p>
          <a:p>
            <a:pPr marL="0" indent="0">
              <a:lnSpc>
                <a:spcPct val="130000"/>
              </a:lnSpc>
              <a:spcBef>
                <a:spcPts val="0"/>
              </a:spcBef>
              <a:buNone/>
            </a:pPr>
            <a:r>
              <a:rPr lang="fr-FR" sz="2900" dirty="0" smtClean="0"/>
              <a:t>- Le </a:t>
            </a:r>
            <a:r>
              <a:rPr lang="fr-FR" sz="2900" dirty="0"/>
              <a:t>produit (ou le quotient) de 2 nombres de </a:t>
            </a:r>
            <a:r>
              <a:rPr lang="fr-FR" sz="2900" b="1" u="sng" dirty="0">
                <a:solidFill>
                  <a:srgbClr val="008000"/>
                </a:solidFill>
              </a:rPr>
              <a:t>même signe</a:t>
            </a:r>
            <a:r>
              <a:rPr lang="fr-FR" sz="2900" dirty="0"/>
              <a:t> est </a:t>
            </a:r>
            <a:r>
              <a:rPr lang="fr-FR" sz="2900" b="1" dirty="0" smtClean="0">
                <a:solidFill>
                  <a:srgbClr val="008000"/>
                </a:solidFill>
              </a:rPr>
              <a:t>positif</a:t>
            </a:r>
            <a:r>
              <a:rPr lang="fr-FR" sz="2900" dirty="0"/>
              <a:t>.</a:t>
            </a:r>
          </a:p>
          <a:p>
            <a:pPr marL="0" indent="0">
              <a:lnSpc>
                <a:spcPct val="130000"/>
              </a:lnSpc>
              <a:spcBef>
                <a:spcPts val="0"/>
              </a:spcBef>
              <a:buNone/>
            </a:pPr>
            <a:r>
              <a:rPr lang="fr-FR" sz="2900" dirty="0" smtClean="0"/>
              <a:t>- Le </a:t>
            </a:r>
            <a:r>
              <a:rPr lang="fr-FR" sz="2900" dirty="0"/>
              <a:t>produit (ou le quotient) de 2 nombres de </a:t>
            </a:r>
            <a:r>
              <a:rPr lang="fr-FR" sz="2900" b="1" u="sng" dirty="0">
                <a:solidFill>
                  <a:srgbClr val="FF0000"/>
                </a:solidFill>
              </a:rPr>
              <a:t>signes différents</a:t>
            </a:r>
            <a:r>
              <a:rPr lang="fr-FR" sz="2900" dirty="0"/>
              <a:t> est </a:t>
            </a:r>
            <a:r>
              <a:rPr lang="fr-FR" sz="2900" b="1" dirty="0" smtClean="0">
                <a:solidFill>
                  <a:srgbClr val="FF0000"/>
                </a:solidFill>
              </a:rPr>
              <a:t>négatif</a:t>
            </a:r>
            <a:r>
              <a:rPr lang="fr-FR" sz="2900" dirty="0"/>
              <a:t>.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032990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CA" dirty="0"/>
              <a:t>T</a:t>
            </a:r>
            <a:r>
              <a:rPr lang="fr-CA" dirty="0" smtClean="0"/>
              <a:t>ravail seul puis en bin</a:t>
            </a:r>
            <a:r>
              <a:rPr lang="fr-CA" dirty="0" smtClean="0"/>
              <a:t>ôme</a:t>
            </a:r>
            <a:r>
              <a:rPr lang="fr-CA" dirty="0" smtClean="0"/>
              <a:t> : </a:t>
            </a:r>
          </a:p>
          <a:p>
            <a:pPr marL="0" indent="0">
              <a:buNone/>
            </a:pPr>
            <a:endParaRPr lang="fr-CA" dirty="0" smtClean="0"/>
          </a:p>
          <a:p>
            <a:pPr marL="0" indent="0">
              <a:buNone/>
            </a:pPr>
            <a:r>
              <a:rPr lang="fr-CA" dirty="0" smtClean="0"/>
              <a:t>3) Écrire les résultats de l’ex 7 p42 (MYRIADE 4</a:t>
            </a:r>
            <a:r>
              <a:rPr lang="fr-CA" baseline="30000" dirty="0" smtClean="0"/>
              <a:t>ème</a:t>
            </a:r>
            <a:r>
              <a:rPr lang="fr-CA" dirty="0"/>
              <a:t>)</a:t>
            </a:r>
            <a:endParaRPr lang="fr-CA" dirty="0" smtClean="0"/>
          </a:p>
          <a:p>
            <a:pPr marL="0" indent="0">
              <a:buNone/>
            </a:pPr>
            <a:r>
              <a:rPr lang="fr-CA" dirty="0"/>
              <a:t>4</a:t>
            </a:r>
            <a:r>
              <a:rPr lang="fr-CA" dirty="0" smtClean="0"/>
              <a:t>) A l’oral, répondre à la question :</a:t>
            </a:r>
          </a:p>
          <a:p>
            <a:pPr marL="0" indent="0">
              <a:buNone/>
            </a:pPr>
            <a:r>
              <a:rPr lang="fr-CA" dirty="0" smtClean="0"/>
              <a:t>Quelles </a:t>
            </a:r>
            <a:r>
              <a:rPr lang="fr-CA" dirty="0" smtClean="0"/>
              <a:t>règles </a:t>
            </a:r>
            <a:r>
              <a:rPr lang="fr-CA" dirty="0" smtClean="0"/>
              <a:t>avez-vous utilisées ?</a:t>
            </a: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11251812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332656"/>
            <a:ext cx="8229600" cy="6336703"/>
          </a:xfrm>
        </p:spPr>
        <p:txBody>
          <a:bodyPr/>
          <a:lstStyle/>
          <a:p>
            <a:pPr marL="0" indent="0">
              <a:lnSpc>
                <a:spcPct val="130000"/>
              </a:lnSpc>
              <a:spcBef>
                <a:spcPts val="0"/>
              </a:spcBef>
              <a:buNone/>
            </a:pPr>
            <a:r>
              <a:rPr lang="fr-FR" sz="3100" i="1" u="sng" dirty="0" smtClean="0"/>
              <a:t>A </a:t>
            </a:r>
            <a:r>
              <a:rPr lang="fr-FR" sz="3100" i="1" u="sng" dirty="0"/>
              <a:t>retenir :</a:t>
            </a:r>
            <a:r>
              <a:rPr lang="fr-FR" sz="3100" i="1" dirty="0"/>
              <a:t> </a:t>
            </a:r>
            <a:endParaRPr lang="fr-FR" sz="3100" i="1" u="sng" dirty="0"/>
          </a:p>
          <a:p>
            <a:pPr marL="0" indent="0">
              <a:lnSpc>
                <a:spcPct val="130000"/>
              </a:lnSpc>
              <a:spcBef>
                <a:spcPts val="0"/>
              </a:spcBef>
              <a:buFontTx/>
              <a:buNone/>
            </a:pPr>
            <a:r>
              <a:rPr lang="fr-FR" b="1" u="sng" dirty="0" smtClean="0"/>
              <a:t>Pour multiplier</a:t>
            </a:r>
            <a:r>
              <a:rPr lang="fr-FR" dirty="0" smtClean="0"/>
              <a:t> </a:t>
            </a:r>
            <a:r>
              <a:rPr lang="fr-FR" dirty="0"/>
              <a:t>plusieurs nombres relatifs, on multiplie les distances à zéro et on applique la </a:t>
            </a:r>
            <a:r>
              <a:rPr lang="fr-FR" b="1" u="sng" dirty="0"/>
              <a:t>règle des signes</a:t>
            </a:r>
            <a:r>
              <a:rPr lang="fr-FR" dirty="0"/>
              <a:t> :</a:t>
            </a:r>
            <a:endParaRPr lang="fr-FR" dirty="0">
              <a:sym typeface="Wingdings" charset="0"/>
            </a:endParaRPr>
          </a:p>
          <a:p>
            <a:pPr marL="0" indent="0">
              <a:lnSpc>
                <a:spcPct val="130000"/>
              </a:lnSpc>
              <a:spcBef>
                <a:spcPts val="0"/>
              </a:spcBef>
              <a:buFontTx/>
              <a:buNone/>
            </a:pPr>
            <a:r>
              <a:rPr lang="fr-FR" dirty="0">
                <a:sym typeface="Wingdings" charset="0"/>
              </a:rPr>
              <a:t></a:t>
            </a:r>
            <a:r>
              <a:rPr lang="fr-FR" dirty="0"/>
              <a:t>  Si le nombre de </a:t>
            </a:r>
            <a:r>
              <a:rPr lang="fr-FR" u="sng" dirty="0"/>
              <a:t>facteurs </a:t>
            </a:r>
            <a:r>
              <a:rPr lang="fr-FR" b="1" u="sng" dirty="0"/>
              <a:t>négatifs</a:t>
            </a:r>
            <a:r>
              <a:rPr lang="fr-FR" dirty="0"/>
              <a:t> est </a:t>
            </a:r>
            <a:r>
              <a:rPr lang="fr-FR" b="1" dirty="0">
                <a:solidFill>
                  <a:srgbClr val="008000"/>
                </a:solidFill>
              </a:rPr>
              <a:t>pair</a:t>
            </a:r>
            <a:r>
              <a:rPr lang="fr-FR" dirty="0"/>
              <a:t>, alors le </a:t>
            </a:r>
            <a:r>
              <a:rPr lang="fr-FR" dirty="0" smtClean="0"/>
              <a:t>produit est </a:t>
            </a:r>
            <a:r>
              <a:rPr lang="fr-FR" b="1" dirty="0">
                <a:solidFill>
                  <a:srgbClr val="008000"/>
                </a:solidFill>
              </a:rPr>
              <a:t>positif</a:t>
            </a:r>
            <a:r>
              <a:rPr lang="fr-FR" dirty="0"/>
              <a:t> ;</a:t>
            </a:r>
            <a:endParaRPr lang="fr-FR" dirty="0">
              <a:sym typeface="Wingdings" charset="0"/>
            </a:endParaRPr>
          </a:p>
          <a:p>
            <a:pPr marL="0" indent="0">
              <a:lnSpc>
                <a:spcPct val="130000"/>
              </a:lnSpc>
              <a:spcBef>
                <a:spcPts val="0"/>
              </a:spcBef>
              <a:buFontTx/>
              <a:buNone/>
            </a:pPr>
            <a:r>
              <a:rPr lang="fr-FR" dirty="0">
                <a:sym typeface="Wingdings" charset="0"/>
              </a:rPr>
              <a:t></a:t>
            </a:r>
            <a:r>
              <a:rPr lang="fr-FR" dirty="0"/>
              <a:t>  Si le nombre de </a:t>
            </a:r>
            <a:r>
              <a:rPr lang="fr-FR" u="sng" dirty="0"/>
              <a:t>facteurs </a:t>
            </a:r>
            <a:r>
              <a:rPr lang="fr-FR" b="1" u="sng" dirty="0"/>
              <a:t>négatif</a:t>
            </a:r>
            <a:r>
              <a:rPr lang="fr-FR" b="1" dirty="0"/>
              <a:t>s</a:t>
            </a:r>
            <a:r>
              <a:rPr lang="fr-FR" dirty="0"/>
              <a:t>  est </a:t>
            </a:r>
            <a:r>
              <a:rPr lang="fr-FR" b="1" dirty="0">
                <a:solidFill>
                  <a:srgbClr val="FF0000"/>
                </a:solidFill>
              </a:rPr>
              <a:t>impair</a:t>
            </a:r>
            <a:r>
              <a:rPr lang="fr-FR" dirty="0"/>
              <a:t>, alors le </a:t>
            </a:r>
            <a:r>
              <a:rPr lang="fr-FR" dirty="0" smtClean="0"/>
              <a:t>produit est </a:t>
            </a:r>
            <a:r>
              <a:rPr lang="fr-FR" b="1" dirty="0">
                <a:solidFill>
                  <a:srgbClr val="FF0000"/>
                </a:solidFill>
              </a:rPr>
              <a:t>négatif</a:t>
            </a:r>
            <a:r>
              <a:rPr lang="fr-FR" dirty="0"/>
              <a:t>.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/>
          <a:lstStyle/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fr-CA" u="sng" dirty="0" smtClean="0"/>
              <a:t>Applications : (travail individuel puis en </a:t>
            </a:r>
            <a:r>
              <a:rPr lang="fr-CA" u="sng" dirty="0" smtClean="0"/>
              <a:t>bin</a:t>
            </a:r>
            <a:r>
              <a:rPr lang="fr-CA" u="sng" dirty="0" smtClean="0"/>
              <a:t>ôme)</a:t>
            </a:r>
            <a:endParaRPr lang="fr-CA" u="sng" dirty="0" smtClean="0"/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endParaRPr lang="fr-CA" dirty="0"/>
          </a:p>
          <a:p>
            <a:pPr marL="0" indent="0">
              <a:lnSpc>
                <a:spcPct val="150000"/>
              </a:lnSpc>
              <a:spcBef>
                <a:spcPts val="0"/>
              </a:spcBef>
            </a:pP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31016543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Espace réservé du contenu 2"/>
          <p:cNvSpPr>
            <a:spLocks noGrp="1"/>
          </p:cNvSpPr>
          <p:nvPr>
            <p:ph idx="1"/>
          </p:nvPr>
        </p:nvSpPr>
        <p:spPr>
          <a:extLst/>
        </p:spPr>
        <p:txBody>
          <a:bodyPr/>
          <a:lstStyle/>
          <a:p>
            <a:pPr marL="0" indent="0" eaLnBrk="1" hangingPunct="1">
              <a:buFont typeface="Arial" charset="0"/>
              <a:buNone/>
              <a:defRPr/>
            </a:pPr>
            <a:r>
              <a:rPr lang="fr-CA" sz="4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660066"/>
                </a:solidFill>
                <a:effectLst>
                  <a:reflection blurRad="12700" stA="28000" endPos="45000" dist="1000" dir="5400000" sy="-100000" algn="bl" rotWithShape="0"/>
                </a:effectLst>
                <a:latin typeface="Calibri" charset="0"/>
              </a:rPr>
              <a:t>Séance </a:t>
            </a:r>
            <a:r>
              <a:rPr lang="fr-CA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660066"/>
                </a:solidFill>
                <a:effectLst>
                  <a:reflection blurRad="12700" stA="28000" endPos="45000" dist="1000" dir="5400000" sy="-100000" algn="bl" rotWithShape="0"/>
                </a:effectLst>
                <a:latin typeface="Calibri" charset="0"/>
              </a:rPr>
              <a:t>2</a:t>
            </a:r>
          </a:p>
          <a:p>
            <a:pPr marL="0" indent="0">
              <a:buNone/>
              <a:defRPr/>
            </a:pPr>
            <a:r>
              <a:rPr lang="fr-CA" sz="2800" dirty="0" smtClean="0"/>
              <a:t>O</a:t>
            </a:r>
            <a:r>
              <a:rPr lang="fr-FR" sz="2800" dirty="0" err="1" smtClean="0"/>
              <a:t>bjectifs</a:t>
            </a:r>
            <a:r>
              <a:rPr lang="fr-FR" sz="2800" dirty="0" smtClean="0"/>
              <a:t> </a:t>
            </a:r>
            <a:r>
              <a:rPr lang="fr-FR" sz="2800" dirty="0"/>
              <a:t>: </a:t>
            </a:r>
          </a:p>
          <a:p>
            <a:pPr marL="0" indent="0">
              <a:buNone/>
              <a:defRPr/>
            </a:pPr>
            <a:r>
              <a:rPr lang="fr-FR" sz="2800" dirty="0" smtClean="0"/>
              <a:t>- Faire le point sur toutes les opérations sur les nombres relatifs.</a:t>
            </a:r>
          </a:p>
          <a:p>
            <a:pPr marL="0" indent="0">
              <a:buNone/>
              <a:defRPr/>
            </a:pPr>
            <a:r>
              <a:rPr lang="fr-FR" sz="2800" dirty="0" smtClean="0"/>
              <a:t>- Rappeler les priorités de calculs.</a:t>
            </a:r>
          </a:p>
          <a:p>
            <a:pPr marL="0" indent="0">
              <a:buNone/>
              <a:defRPr/>
            </a:pPr>
            <a:r>
              <a:rPr lang="fr-FR" sz="2800" dirty="0" smtClean="0"/>
              <a:t>- Consolider la multiplication </a:t>
            </a:r>
            <a:r>
              <a:rPr lang="fr-FR" sz="2800" dirty="0"/>
              <a:t>et </a:t>
            </a:r>
            <a:r>
              <a:rPr lang="fr-FR" sz="2800" dirty="0" smtClean="0"/>
              <a:t>la division </a:t>
            </a:r>
            <a:r>
              <a:rPr lang="fr-FR" sz="2800" dirty="0"/>
              <a:t>des nombres relatifs en écriture décimale.</a:t>
            </a:r>
          </a:p>
          <a:p>
            <a:pPr marL="0" indent="0" eaLnBrk="1" hangingPunct="1">
              <a:buFont typeface="Arial" charset="0"/>
              <a:buNone/>
              <a:defRPr/>
            </a:pPr>
            <a:endParaRPr lang="fr-CA" sz="4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660066"/>
              </a:solidFill>
              <a:effectLst>
                <a:reflection blurRad="12700" stA="28000" endPos="45000" dist="1000" dir="5400000" sy="-100000" algn="bl" rotWithShape="0"/>
              </a:effectLst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59271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404664"/>
            <a:ext cx="8229600" cy="6192688"/>
          </a:xfrm>
        </p:spPr>
        <p:txBody>
          <a:bodyPr/>
          <a:lstStyle/>
          <a:p>
            <a:pPr marL="0" indent="0">
              <a:lnSpc>
                <a:spcPct val="130000"/>
              </a:lnSpc>
              <a:spcBef>
                <a:spcPts val="0"/>
              </a:spcBef>
              <a:buFontTx/>
              <a:buNone/>
            </a:pPr>
            <a:r>
              <a:rPr lang="fr-FR" i="1" u="sng" dirty="0" smtClean="0">
                <a:sym typeface="Wingdings" charset="0"/>
              </a:rPr>
              <a:t>A retenir :</a:t>
            </a:r>
          </a:p>
          <a:p>
            <a:pPr marL="0" indent="0">
              <a:lnSpc>
                <a:spcPct val="130000"/>
              </a:lnSpc>
              <a:spcBef>
                <a:spcPts val="0"/>
              </a:spcBef>
              <a:buFontTx/>
              <a:buNone/>
            </a:pPr>
            <a:r>
              <a:rPr lang="fr-FR" dirty="0" smtClean="0">
                <a:sym typeface="Wingdings" charset="0"/>
              </a:rPr>
              <a:t></a:t>
            </a:r>
            <a:r>
              <a:rPr lang="fr-FR" dirty="0" smtClean="0"/>
              <a:t> En l</a:t>
            </a:r>
            <a:r>
              <a:rPr lang="fr-FR" dirty="0" smtClean="0">
                <a:latin typeface="Arial"/>
              </a:rPr>
              <a:t>’</a:t>
            </a:r>
            <a:r>
              <a:rPr lang="fr-FR" b="1" u="sng" dirty="0" smtClean="0"/>
              <a:t>absence </a:t>
            </a:r>
            <a:r>
              <a:rPr lang="fr-FR" b="1" u="sng" dirty="0"/>
              <a:t>de parenthèses</a:t>
            </a:r>
            <a:r>
              <a:rPr lang="fr-FR" dirty="0"/>
              <a:t>, on effectue en priorité les multiplications et les divisions dans </a:t>
            </a:r>
            <a:r>
              <a:rPr lang="fr-FR" dirty="0" smtClean="0"/>
              <a:t>l</a:t>
            </a:r>
            <a:r>
              <a:rPr lang="fr-FR" dirty="0" smtClean="0">
                <a:latin typeface="Arial"/>
              </a:rPr>
              <a:t>’</a:t>
            </a:r>
            <a:r>
              <a:rPr lang="fr-FR" dirty="0" smtClean="0"/>
              <a:t>ordre </a:t>
            </a:r>
            <a:r>
              <a:rPr lang="fr-FR" dirty="0"/>
              <a:t>où elles se présentent, puis les additions et les soustractions</a:t>
            </a:r>
            <a:r>
              <a:rPr lang="fr-FR" dirty="0" smtClean="0"/>
              <a:t>.</a:t>
            </a:r>
            <a:endParaRPr lang="fr-FR" dirty="0">
              <a:sym typeface="Wingdings" charset="0"/>
            </a:endParaRPr>
          </a:p>
          <a:p>
            <a:pPr marL="0" indent="0">
              <a:lnSpc>
                <a:spcPct val="130000"/>
              </a:lnSpc>
              <a:spcBef>
                <a:spcPts val="0"/>
              </a:spcBef>
              <a:buFontTx/>
              <a:buNone/>
            </a:pPr>
            <a:r>
              <a:rPr lang="fr-FR" dirty="0" smtClean="0">
                <a:sym typeface="Wingdings" charset="0"/>
              </a:rPr>
              <a:t></a:t>
            </a:r>
            <a:r>
              <a:rPr lang="fr-FR" dirty="0" smtClean="0"/>
              <a:t> En </a:t>
            </a:r>
            <a:r>
              <a:rPr lang="fr-FR" b="1" u="sng" dirty="0"/>
              <a:t>présence de parenthèses</a:t>
            </a:r>
            <a:r>
              <a:rPr lang="fr-FR" dirty="0"/>
              <a:t>, il faut effectuer les calculs entre parenthèses en premier.</a:t>
            </a:r>
            <a:endParaRPr lang="fr-FR" u="sng" dirty="0"/>
          </a:p>
          <a:p>
            <a:pPr marL="0" indent="0">
              <a:lnSpc>
                <a:spcPct val="130000"/>
              </a:lnSpc>
              <a:spcBef>
                <a:spcPts val="0"/>
              </a:spcBef>
              <a:buFontTx/>
              <a:buNone/>
            </a:pPr>
            <a:endParaRPr lang="fr-FR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Modèle par défaut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odèle par défaut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12698</TotalTime>
  <Words>377</Words>
  <Application>Microsoft Macintosh PowerPoint</Application>
  <PresentationFormat>Présentation à l'écran (4:3)</PresentationFormat>
  <Paragraphs>67</Paragraphs>
  <Slides>16</Slides>
  <Notes>4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16</vt:i4>
      </vt:variant>
    </vt:vector>
  </HeadingPairs>
  <TitlesOfParts>
    <vt:vector size="17" baseType="lpstr">
      <vt:lpstr>Modèle par défaut</vt:lpstr>
      <vt:lpstr>Présentation PowerPoint</vt:lpstr>
      <vt:lpstr>4ème  Chapitre 7 : Nombres relatifs (2)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Objectifs :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Chapitre 3 :  Produit et quotient de nombres relatifs en écriture décimale </dc:title>
  <dc:creator>jlh</dc:creator>
  <cp:lastModifiedBy>Julie Lai-Hang</cp:lastModifiedBy>
  <cp:revision>126</cp:revision>
  <cp:lastPrinted>2014-11-03T11:53:29Z</cp:lastPrinted>
  <dcterms:created xsi:type="dcterms:W3CDTF">2011-09-03T16:32:09Z</dcterms:created>
  <dcterms:modified xsi:type="dcterms:W3CDTF">2017-11-01T15:08:21Z</dcterms:modified>
</cp:coreProperties>
</file>