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302" r:id="rId2"/>
    <p:sldId id="306" r:id="rId3"/>
    <p:sldId id="273" r:id="rId4"/>
    <p:sldId id="310" r:id="rId5"/>
    <p:sldId id="311" r:id="rId6"/>
    <p:sldId id="312" r:id="rId7"/>
    <p:sldId id="314" r:id="rId8"/>
    <p:sldId id="303" r:id="rId9"/>
    <p:sldId id="316" r:id="rId10"/>
  </p:sldIdLst>
  <p:sldSz cx="9144000" cy="6858000" type="screen4x3"/>
  <p:notesSz cx="6873875" cy="100631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51" autoAdjust="0"/>
    <p:restoredTop sz="94660"/>
  </p:normalViewPr>
  <p:slideViewPr>
    <p:cSldViewPr>
      <p:cViewPr varScale="1">
        <p:scale>
          <a:sx n="82" d="100"/>
          <a:sy n="82" d="100"/>
        </p:scale>
        <p:origin x="-1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defTabSz="968375">
              <a:defRPr sz="13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4138" y="0"/>
            <a:ext cx="29781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54063"/>
            <a:ext cx="5033963" cy="3775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779963"/>
            <a:ext cx="549910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defTabSz="968375">
              <a:defRPr sz="13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4138" y="9558338"/>
            <a:ext cx="2978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80" tIns="48390" rIns="96780" bIns="48390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>
                <a:cs typeface="+mn-cs"/>
              </a:defRPr>
            </a:lvl1pPr>
          </a:lstStyle>
          <a:p>
            <a:pPr>
              <a:defRPr/>
            </a:pPr>
            <a:fld id="{A7E21E90-F4AA-5240-9C4A-3883214F5B1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161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2C1807-F107-5D4B-9E08-486500F652B4}" type="slidenum">
              <a:rPr lang="fr-FR"/>
              <a:pPr>
                <a:defRPr/>
              </a:pPr>
              <a:t>3</a:t>
            </a:fld>
            <a:endParaRPr lang="fr-FR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>
                <a:cs typeface="+mn-cs"/>
              </a:rPr>
              <a:t>TRANSMATH 4</a:t>
            </a:r>
            <a:r>
              <a:rPr lang="fr-FR" baseline="30000" dirty="0" smtClean="0">
                <a:cs typeface="+mn-cs"/>
              </a:rPr>
              <a:t>ème </a:t>
            </a:r>
            <a:r>
              <a:rPr lang="fr-FR" dirty="0" err="1" smtClean="0">
                <a:cs typeface="+mn-cs"/>
              </a:rPr>
              <a:t>Act</a:t>
            </a:r>
            <a:r>
              <a:rPr lang="fr-FR" smtClean="0">
                <a:cs typeface="+mn-cs"/>
              </a:rPr>
              <a:t> 6 p57</a:t>
            </a:r>
            <a:endParaRPr lang="fr-FR" dirty="0" smtClean="0">
              <a:cs typeface="+mn-cs"/>
            </a:endParaRPr>
          </a:p>
          <a:p>
            <a:pPr eaLnBrk="1" hangingPunct="1">
              <a:defRPr/>
            </a:pPr>
            <a:endParaRPr lang="fr-FR" dirty="0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EB2B8-43A2-F44E-8706-6DA659F3667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337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1D9C7-AE8A-DD4D-A4BC-87B74C15444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14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1BA44-81B6-BE45-A25D-C833AC8527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26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40737-ECD5-3947-940C-6AED44691D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19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E0B4A-C0AB-064A-9A76-D0F76B18C0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86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A4C9B-CFF5-F148-9B0A-E3DF258681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64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6C0C-933F-374C-B887-74C71F6839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704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C247F-E0CB-4744-9BCA-99B1789425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32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26650-F953-0041-8056-644698578C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816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FF39D-1ABB-4F45-B692-A9D5D1CF64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58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178C9-D63F-3247-8B2F-B7A366FB17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23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1DFFA3FA-3ED4-964C-BFEA-0CA7C36CFC9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1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189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981075"/>
            <a:ext cx="7129463" cy="4320133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>    </a:t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>Chapitre </a:t>
            </a:r>
            <a:r>
              <a:rPr lang="fr-FR" sz="4000" dirty="0" smtClean="0">
                <a:latin typeface="Verdana" charset="0"/>
                <a:cs typeface="+mj-cs"/>
              </a:rPr>
              <a:t>18 </a:t>
            </a:r>
            <a:r>
              <a:rPr lang="fr-FR" sz="4000" dirty="0" smtClean="0">
                <a:latin typeface="Verdana" charset="0"/>
                <a:cs typeface="+mj-cs"/>
              </a:rPr>
              <a:t>:</a:t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2000" dirty="0" smtClean="0">
                <a:latin typeface="Verdana" charset="0"/>
                <a:cs typeface="+mj-cs"/>
              </a:rPr>
              <a:t/>
            </a:r>
            <a:br>
              <a:rPr lang="fr-FR" sz="2000" dirty="0" smtClean="0">
                <a:latin typeface="Verdana" charset="0"/>
                <a:cs typeface="+mj-cs"/>
              </a:rPr>
            </a:b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Puissances</a:t>
            </a:r>
            <a:b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</a:br>
            <a:r>
              <a:rPr lang="fr-FR" sz="4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+mj-cs"/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16251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44016" y="116632"/>
            <a:ext cx="8892480" cy="600953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b="1" u="sng" dirty="0" smtClean="0"/>
              <a:t>Activité 1</a:t>
            </a:r>
            <a:r>
              <a:rPr lang="fr-FR" b="1" u="sng" dirty="0"/>
              <a:t> :</a:t>
            </a:r>
            <a:r>
              <a:rPr lang="fr-FR" dirty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smtClean="0"/>
              <a:t>Ecrire </a:t>
            </a:r>
            <a:r>
              <a:rPr lang="fr-FR" dirty="0" smtClean="0"/>
              <a:t>les écritures décimales des puissances de dix 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dirty="0" smtClean="0"/>
              <a:t>10</a:t>
            </a:r>
            <a:r>
              <a:rPr lang="fr-FR" baseline="30000" dirty="0" smtClean="0"/>
              <a:t>5</a:t>
            </a:r>
            <a:r>
              <a:rPr lang="fr-FR" dirty="0" smtClean="0"/>
              <a:t> =</a:t>
            </a:r>
            <a:endParaRPr lang="fr-FR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dirty="0" smtClean="0"/>
              <a:t>10</a:t>
            </a:r>
            <a:r>
              <a:rPr lang="fr-FR" baseline="30000" dirty="0" smtClean="0"/>
              <a:t>9</a:t>
            </a:r>
            <a:r>
              <a:rPr lang="fr-FR" dirty="0" smtClean="0"/>
              <a:t> </a:t>
            </a:r>
            <a:r>
              <a:rPr lang="fr-FR" dirty="0"/>
              <a:t>=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dirty="0" smtClean="0"/>
              <a:t>			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dirty="0" smtClean="0"/>
              <a:t>10</a:t>
            </a:r>
            <a:r>
              <a:rPr lang="fr-FR" baseline="30000" dirty="0" smtClean="0"/>
              <a:t>−2</a:t>
            </a:r>
            <a:r>
              <a:rPr lang="fr-FR" dirty="0" smtClean="0"/>
              <a:t> =</a:t>
            </a:r>
            <a:endParaRPr lang="fr-FR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fr-FR" dirty="0" smtClean="0"/>
              <a:t>10</a:t>
            </a:r>
            <a:r>
              <a:rPr lang="fr-FR" baseline="30000" dirty="0" smtClean="0"/>
              <a:t>−6</a:t>
            </a:r>
            <a:r>
              <a:rPr lang="fr-FR" dirty="0" smtClean="0"/>
              <a:t> </a:t>
            </a:r>
            <a:r>
              <a:rPr lang="fr-FR" dirty="0"/>
              <a:t>=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endParaRPr lang="fr-CA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u="sng" dirty="0" smtClean="0"/>
              <a:t>A retenir :</a:t>
            </a:r>
            <a:r>
              <a:rPr lang="fr-CA" sz="2800" dirty="0" smtClean="0"/>
              <a:t>	10</a:t>
            </a:r>
            <a:r>
              <a:rPr lang="fr-CA" sz="2800" baseline="30000" dirty="0" smtClean="0">
                <a:solidFill>
                  <a:srgbClr val="FF0000"/>
                </a:solidFill>
              </a:rPr>
              <a:t>2</a:t>
            </a:r>
            <a:r>
              <a:rPr lang="fr-CA" sz="2800" dirty="0" smtClean="0"/>
              <a:t> se lit « dix </a:t>
            </a:r>
            <a:r>
              <a:rPr lang="fr-CA" sz="2800" dirty="0" smtClean="0">
                <a:solidFill>
                  <a:srgbClr val="FF0000"/>
                </a:solidFill>
              </a:rPr>
              <a:t>au carré</a:t>
            </a:r>
            <a:r>
              <a:rPr lang="fr-CA" sz="2800" dirty="0" smtClean="0"/>
              <a:t> »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		10</a:t>
            </a:r>
            <a:r>
              <a:rPr lang="fr-CA" sz="2800" baseline="30000" dirty="0" smtClean="0">
                <a:solidFill>
                  <a:srgbClr val="FF0000"/>
                </a:solidFill>
              </a:rPr>
              <a:t>3</a:t>
            </a:r>
            <a:r>
              <a:rPr lang="fr-CA" sz="2800" dirty="0" smtClean="0"/>
              <a:t> se lit « dix </a:t>
            </a:r>
            <a:r>
              <a:rPr lang="fr-CA" sz="2800" dirty="0" smtClean="0">
                <a:solidFill>
                  <a:srgbClr val="FF0000"/>
                </a:solidFill>
              </a:rPr>
              <a:t>au cube</a:t>
            </a:r>
            <a:r>
              <a:rPr lang="fr-CA" sz="2800" dirty="0" smtClean="0"/>
              <a:t> »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10</a:t>
            </a:r>
            <a:r>
              <a:rPr lang="fr-CA" sz="2800" i="1" baseline="30000" dirty="0" smtClean="0">
                <a:solidFill>
                  <a:srgbClr val="FF0000"/>
                </a:solidFill>
              </a:rPr>
              <a:t>n</a:t>
            </a:r>
            <a:r>
              <a:rPr lang="fr-CA" sz="2800" dirty="0" smtClean="0">
                <a:solidFill>
                  <a:srgbClr val="FF0000"/>
                </a:solidFill>
              </a:rPr>
              <a:t> </a:t>
            </a:r>
            <a:r>
              <a:rPr lang="fr-CA" sz="2800" dirty="0"/>
              <a:t>se lit « dix </a:t>
            </a:r>
            <a:r>
              <a:rPr lang="fr-CA" sz="2800" dirty="0" smtClean="0"/>
              <a:t>puissance </a:t>
            </a:r>
            <a:r>
              <a:rPr lang="fr-CA" sz="2800" i="1" dirty="0" smtClean="0">
                <a:solidFill>
                  <a:srgbClr val="FF0000"/>
                </a:solidFill>
              </a:rPr>
              <a:t>n</a:t>
            </a:r>
            <a:r>
              <a:rPr lang="fr-CA" sz="2800" dirty="0"/>
              <a:t> </a:t>
            </a:r>
            <a:r>
              <a:rPr lang="fr-CA" sz="2800" dirty="0" smtClean="0"/>
              <a:t>» ou </a:t>
            </a:r>
            <a:r>
              <a:rPr lang="fr-CA" sz="2800" dirty="0"/>
              <a:t>« dix </a:t>
            </a:r>
            <a:r>
              <a:rPr lang="fr-CA" sz="2800" dirty="0" smtClean="0"/>
              <a:t>exposant </a:t>
            </a:r>
            <a:r>
              <a:rPr lang="fr-CA" sz="2800" i="1" dirty="0">
                <a:solidFill>
                  <a:srgbClr val="FF0000"/>
                </a:solidFill>
              </a:rPr>
              <a:t>n</a:t>
            </a:r>
            <a:r>
              <a:rPr lang="fr-CA" sz="2800" dirty="0"/>
              <a:t> </a:t>
            </a:r>
            <a:r>
              <a:rPr lang="fr-CA" sz="2800" dirty="0" smtClean="0"/>
              <a:t>», </a:t>
            </a:r>
            <a:r>
              <a:rPr lang="fr-CA" sz="2800" i="1" dirty="0" smtClean="0">
                <a:solidFill>
                  <a:srgbClr val="FF0000"/>
                </a:solidFill>
              </a:rPr>
              <a:t>n</a:t>
            </a:r>
            <a:r>
              <a:rPr lang="fr-CA" sz="2800" dirty="0" smtClean="0"/>
              <a:t> étant un entier relatif.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Lorsque </a:t>
            </a:r>
            <a:r>
              <a:rPr lang="fr-CA" sz="2800" b="1" i="1" dirty="0" smtClean="0">
                <a:solidFill>
                  <a:srgbClr val="FF0000"/>
                </a:solidFill>
              </a:rPr>
              <a:t>n</a:t>
            </a:r>
            <a:r>
              <a:rPr lang="fr-CA" sz="2800" dirty="0" smtClean="0"/>
              <a:t> est un </a:t>
            </a:r>
            <a:r>
              <a:rPr lang="fr-CA" sz="2800" b="1" dirty="0" smtClean="0"/>
              <a:t>entier positif</a:t>
            </a:r>
            <a:r>
              <a:rPr lang="fr-CA" sz="2800" dirty="0" smtClean="0"/>
              <a:t>,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/>
              <a:t>10</a:t>
            </a:r>
            <a:r>
              <a:rPr lang="fr-CA" sz="2800" b="1" i="1" baseline="30000" dirty="0">
                <a:solidFill>
                  <a:srgbClr val="FF0000"/>
                </a:solidFill>
              </a:rPr>
              <a:t>n</a:t>
            </a:r>
            <a:r>
              <a:rPr lang="fr-CA" sz="2800" dirty="0"/>
              <a:t> </a:t>
            </a:r>
            <a:r>
              <a:rPr lang="fr-CA" sz="2800" dirty="0" smtClean="0"/>
              <a:t>est le produit de </a:t>
            </a:r>
            <a:r>
              <a:rPr lang="fr-CA" sz="2800" b="1" i="1" dirty="0" smtClean="0">
                <a:solidFill>
                  <a:srgbClr val="FF0000"/>
                </a:solidFill>
              </a:rPr>
              <a:t>n</a:t>
            </a:r>
            <a:r>
              <a:rPr lang="fr-CA" sz="2800" dirty="0" smtClean="0"/>
              <a:t> facteurs égaux à 10.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10</a:t>
            </a:r>
            <a:r>
              <a:rPr lang="fr-CA" sz="2800" b="1" i="1" baseline="30000" dirty="0" smtClean="0">
                <a:solidFill>
                  <a:srgbClr val="FF0000"/>
                </a:solidFill>
              </a:rPr>
              <a:t>n</a:t>
            </a:r>
            <a:r>
              <a:rPr lang="fr-CA" sz="2800" baseline="30000" dirty="0" smtClean="0">
                <a:solidFill>
                  <a:srgbClr val="FF0000"/>
                </a:solidFill>
              </a:rPr>
              <a:t> </a:t>
            </a:r>
            <a:r>
              <a:rPr lang="fr-CA" sz="2800" dirty="0" smtClean="0"/>
              <a:t>= 10 × </a:t>
            </a:r>
            <a:r>
              <a:rPr lang="is-IS" sz="2800" dirty="0" smtClean="0"/>
              <a:t>… × 10 </a:t>
            </a:r>
            <a:endParaRPr lang="is-IS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</p:txBody>
      </p:sp>
      <p:grpSp>
        <p:nvGrpSpPr>
          <p:cNvPr id="8" name="Grouper 7"/>
          <p:cNvGrpSpPr/>
          <p:nvPr/>
        </p:nvGrpSpPr>
        <p:grpSpPr>
          <a:xfrm>
            <a:off x="1043608" y="4653136"/>
            <a:ext cx="2448272" cy="585356"/>
            <a:chOff x="1043608" y="4653136"/>
            <a:chExt cx="2448272" cy="585356"/>
          </a:xfrm>
        </p:grpSpPr>
        <p:sp>
          <p:nvSpPr>
            <p:cNvPr id="2" name="Accolade fermante 1"/>
            <p:cNvSpPr/>
            <p:nvPr/>
          </p:nvSpPr>
          <p:spPr>
            <a:xfrm rot="5400000">
              <a:off x="2087724" y="3897052"/>
              <a:ext cx="288032" cy="1800200"/>
            </a:xfrm>
            <a:prstGeom prst="rightBrace">
              <a:avLst>
                <a:gd name="adj1" fmla="val 43962"/>
                <a:gd name="adj2" fmla="val 49837"/>
              </a:avLst>
            </a:prstGeom>
            <a:ln w="63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fr-CA" dirty="0" smtClean="0"/>
                <a:t>            </a:t>
              </a:r>
              <a:endParaRPr lang="fr-CA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1043608" y="4869160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i="1" dirty="0" smtClean="0">
                  <a:solidFill>
                    <a:srgbClr val="FF0000"/>
                  </a:solidFill>
                </a:rPr>
                <a:t>n</a:t>
              </a:r>
              <a:r>
                <a:rPr lang="fr-CA" dirty="0" smtClean="0"/>
                <a:t> facteurs égaux à 10</a:t>
              </a:r>
              <a:endParaRPr lang="fr-CA" dirty="0"/>
            </a:p>
          </p:txBody>
        </p:sp>
      </p:grpSp>
      <p:grpSp>
        <p:nvGrpSpPr>
          <p:cNvPr id="7" name="Grouper 6"/>
          <p:cNvGrpSpPr/>
          <p:nvPr/>
        </p:nvGrpSpPr>
        <p:grpSpPr>
          <a:xfrm>
            <a:off x="4067944" y="4643844"/>
            <a:ext cx="1080120" cy="513348"/>
            <a:chOff x="3779912" y="4653136"/>
            <a:chExt cx="1080120" cy="513348"/>
          </a:xfrm>
        </p:grpSpPr>
        <p:sp>
          <p:nvSpPr>
            <p:cNvPr id="5" name="Accolade fermante 4"/>
            <p:cNvSpPr/>
            <p:nvPr/>
          </p:nvSpPr>
          <p:spPr>
            <a:xfrm rot="5400000">
              <a:off x="4139952" y="4437112"/>
              <a:ext cx="216024" cy="648072"/>
            </a:xfrm>
            <a:prstGeom prst="rightBrace">
              <a:avLst>
                <a:gd name="adj1" fmla="val 43962"/>
                <a:gd name="adj2" fmla="val 49837"/>
              </a:avLst>
            </a:prstGeom>
            <a:ln w="63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fr-CA" dirty="0" smtClean="0"/>
                <a:t>            </a:t>
              </a:r>
              <a:endParaRPr lang="fr-CA" dirty="0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779912" y="4797152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b="1" i="1" dirty="0" smtClean="0">
                  <a:solidFill>
                    <a:srgbClr val="FF0000"/>
                  </a:solidFill>
                </a:rPr>
                <a:t>n</a:t>
              </a:r>
              <a:r>
                <a:rPr lang="fr-CA" dirty="0" smtClean="0"/>
                <a:t> zéros</a:t>
              </a:r>
              <a:endParaRPr lang="fr-CA" dirty="0"/>
            </a:p>
          </p:txBody>
        </p:sp>
      </p:grpSp>
      <p:sp>
        <p:nvSpPr>
          <p:cNvPr id="9" name="ZoneTexte 8"/>
          <p:cNvSpPr txBox="1"/>
          <p:nvPr/>
        </p:nvSpPr>
        <p:spPr>
          <a:xfrm>
            <a:off x="3347864" y="414908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=  1 0</a:t>
            </a:r>
            <a:r>
              <a:rPr lang="is-IS" sz="2800" dirty="0" smtClean="0"/>
              <a:t>…0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4087112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u="sng" dirty="0" smtClean="0"/>
              <a:t>A retenir :</a:t>
            </a:r>
            <a:r>
              <a:rPr lang="fr-CA" sz="2800" dirty="0" smtClean="0"/>
              <a:t>	</a:t>
            </a: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/>
              <a:t>Lorsque </a:t>
            </a:r>
            <a:r>
              <a:rPr lang="fr-CA" sz="2800" b="1" i="1" dirty="0">
                <a:solidFill>
                  <a:srgbClr val="FF0000"/>
                </a:solidFill>
              </a:rPr>
              <a:t>n</a:t>
            </a:r>
            <a:r>
              <a:rPr lang="fr-CA" sz="2800" dirty="0"/>
              <a:t> est un </a:t>
            </a:r>
            <a:r>
              <a:rPr lang="fr-CA" sz="2800" b="1" dirty="0"/>
              <a:t>entier positif</a:t>
            </a:r>
            <a:r>
              <a:rPr lang="fr-CA" sz="2800" dirty="0" smtClean="0"/>
              <a:t>,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is-IS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10</a:t>
            </a:r>
            <a:r>
              <a:rPr lang="fr-CA" sz="2800" b="1" i="1" baseline="30000" dirty="0" smtClean="0">
                <a:solidFill>
                  <a:srgbClr val="FF0000"/>
                </a:solidFill>
              </a:rPr>
              <a:t>−n</a:t>
            </a:r>
            <a:endParaRPr lang="is-IS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is-IS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is-IS" sz="2800" dirty="0" smtClean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is-IS" sz="2800" dirty="0" smtClean="0"/>
              <a:t>On dit que </a:t>
            </a:r>
            <a:r>
              <a:rPr lang="fr-CA" sz="2800" dirty="0" smtClean="0"/>
              <a:t>10</a:t>
            </a:r>
            <a:r>
              <a:rPr lang="fr-CA" sz="2800" b="1" i="1" baseline="30000" dirty="0">
                <a:solidFill>
                  <a:srgbClr val="FF0000"/>
                </a:solidFill>
              </a:rPr>
              <a:t>−n</a:t>
            </a:r>
            <a:r>
              <a:rPr lang="fr-CA" sz="2800" baseline="30000" dirty="0">
                <a:solidFill>
                  <a:srgbClr val="FF0000"/>
                </a:solidFill>
              </a:rPr>
              <a:t> </a:t>
            </a:r>
            <a:r>
              <a:rPr lang="is-IS" sz="2800" dirty="0" smtClean="0"/>
              <a:t>est </a:t>
            </a:r>
            <a:r>
              <a:rPr lang="is-IS" sz="2800" b="1" dirty="0" smtClean="0"/>
              <a:t>l’inverse</a:t>
            </a:r>
            <a:r>
              <a:rPr lang="is-IS" sz="2800" dirty="0" smtClean="0"/>
              <a:t> de </a:t>
            </a:r>
            <a:r>
              <a:rPr lang="fr-CA" sz="2800" dirty="0" smtClean="0"/>
              <a:t>10</a:t>
            </a:r>
            <a:r>
              <a:rPr lang="fr-CA" sz="2800" b="1" i="1" baseline="30000" dirty="0" smtClean="0">
                <a:solidFill>
                  <a:srgbClr val="FF0000"/>
                </a:solidFill>
              </a:rPr>
              <a:t>n</a:t>
            </a:r>
            <a:r>
              <a:rPr lang="fr-CA" sz="2800" baseline="30000" dirty="0" smtClean="0">
                <a:solidFill>
                  <a:srgbClr val="FF0000"/>
                </a:solidFill>
              </a:rPr>
              <a:t> </a:t>
            </a:r>
            <a:r>
              <a:rPr lang="is-IS" sz="2800" dirty="0" smtClean="0"/>
              <a:t>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is-IS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is-IS" sz="2800" i="1" dirty="0" smtClean="0"/>
              <a:t>En particulier :</a:t>
            </a:r>
            <a:r>
              <a:rPr lang="is-IS" sz="2800" dirty="0" smtClean="0"/>
              <a:t>	10</a:t>
            </a:r>
            <a:r>
              <a:rPr lang="is-IS" sz="2800" b="1" baseline="30000" dirty="0" smtClean="0">
                <a:solidFill>
                  <a:srgbClr val="FF0000"/>
                </a:solidFill>
              </a:rPr>
              <a:t>1</a:t>
            </a:r>
            <a:r>
              <a:rPr lang="is-IS" sz="2800" dirty="0" smtClean="0"/>
              <a:t> = 10 	et 	10</a:t>
            </a:r>
            <a:r>
              <a:rPr lang="is-IS" sz="2800" b="1" baseline="30000" dirty="0" smtClean="0">
                <a:solidFill>
                  <a:srgbClr val="FF0000"/>
                </a:solidFill>
              </a:rPr>
              <a:t>0</a:t>
            </a:r>
            <a:r>
              <a:rPr lang="is-IS" sz="2800" dirty="0" smtClean="0"/>
              <a:t> = 1</a:t>
            </a: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140240"/>
              </p:ext>
            </p:extLst>
          </p:nvPr>
        </p:nvGraphicFramePr>
        <p:xfrm>
          <a:off x="1187624" y="1674813"/>
          <a:ext cx="93821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6" name="…quation" r:id="rId3" imgW="381000" imgH="381000" progId="Equation.3">
                  <p:embed/>
                </p:oleObj>
              </mc:Choice>
              <mc:Fallback>
                <p:oleObj name="…quation" r:id="rId3" imgW="3810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1674813"/>
                        <a:ext cx="938213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224728"/>
              </p:ext>
            </p:extLst>
          </p:nvPr>
        </p:nvGraphicFramePr>
        <p:xfrm>
          <a:off x="2298700" y="1697038"/>
          <a:ext cx="1966913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67" name="…quation" r:id="rId5" imgW="800100" imgH="381000" progId="Equation.3">
                  <p:embed/>
                </p:oleObj>
              </mc:Choice>
              <mc:Fallback>
                <p:oleObj name="…quation" r:id="rId5" imgW="8001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98700" y="1697038"/>
                        <a:ext cx="1966913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r 1"/>
          <p:cNvGrpSpPr/>
          <p:nvPr/>
        </p:nvGrpSpPr>
        <p:grpSpPr>
          <a:xfrm>
            <a:off x="4788024" y="2348880"/>
            <a:ext cx="1728192" cy="513348"/>
            <a:chOff x="4644008" y="2420888"/>
            <a:chExt cx="1440160" cy="513348"/>
          </a:xfrm>
        </p:grpSpPr>
        <p:sp>
          <p:nvSpPr>
            <p:cNvPr id="6" name="Accolade fermante 5"/>
            <p:cNvSpPr/>
            <p:nvPr/>
          </p:nvSpPr>
          <p:spPr>
            <a:xfrm rot="5400000">
              <a:off x="5184068" y="2168860"/>
              <a:ext cx="216024" cy="720080"/>
            </a:xfrm>
            <a:prstGeom prst="rightBrace">
              <a:avLst>
                <a:gd name="adj1" fmla="val 43962"/>
                <a:gd name="adj2" fmla="val 49837"/>
              </a:avLst>
            </a:prstGeom>
            <a:ln w="6350">
              <a:solidFill>
                <a:schemeClr val="bg2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fr-CA" dirty="0" smtClean="0"/>
                <a:t>            </a:t>
              </a:r>
              <a:endParaRPr lang="fr-CA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644008" y="2564904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b="1" i="1" dirty="0" smtClean="0">
                  <a:solidFill>
                    <a:srgbClr val="FF0000"/>
                  </a:solidFill>
                </a:rPr>
                <a:t>n</a:t>
              </a:r>
              <a:r>
                <a:rPr lang="fr-CA" dirty="0" smtClean="0"/>
                <a:t> décimales</a:t>
              </a:r>
              <a:endParaRPr lang="fr-CA" dirty="0"/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2195736" y="2276872"/>
            <a:ext cx="2448272" cy="792088"/>
            <a:chOff x="2123728" y="2348880"/>
            <a:chExt cx="2448272" cy="792088"/>
          </a:xfrm>
        </p:grpSpPr>
        <p:sp>
          <p:nvSpPr>
            <p:cNvPr id="8" name="ZoneTexte 7"/>
            <p:cNvSpPr txBox="1"/>
            <p:nvPr/>
          </p:nvSpPr>
          <p:spPr>
            <a:xfrm>
              <a:off x="2123728" y="2771636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i="1" dirty="0" smtClean="0">
                  <a:solidFill>
                    <a:srgbClr val="FF0000"/>
                  </a:solidFill>
                </a:rPr>
                <a:t>n</a:t>
              </a:r>
              <a:r>
                <a:rPr lang="fr-CA" dirty="0" smtClean="0"/>
                <a:t> facteurs égaux à 10</a:t>
              </a:r>
              <a:endParaRPr lang="fr-CA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2483768" y="2348880"/>
              <a:ext cx="1656184" cy="36004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4283968" y="191683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=  0,0</a:t>
            </a:r>
            <a:r>
              <a:rPr lang="is-IS" sz="2800" dirty="0" smtClean="0"/>
              <a:t>…01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313533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433467"/>
          </a:xfrm>
        </p:spPr>
        <p:txBody>
          <a:bodyPr/>
          <a:lstStyle/>
          <a:p>
            <a:pPr marL="0" indent="0">
              <a:buNone/>
            </a:pPr>
            <a:r>
              <a:rPr lang="fr-FR" b="1" u="sng" dirty="0" smtClean="0"/>
              <a:t>Recherche (à l’oral)</a:t>
            </a:r>
          </a:p>
          <a:p>
            <a:pPr marL="0" indent="0">
              <a:buNone/>
            </a:pPr>
            <a:r>
              <a:rPr lang="fr-FR" dirty="0" smtClean="0"/>
              <a:t>2</a:t>
            </a:r>
            <a:r>
              <a:rPr lang="fr-FR" dirty="0"/>
              <a:t>) Ecrire chaque nombre </a:t>
            </a:r>
            <a:r>
              <a:rPr lang="fr-FR" b="1" dirty="0"/>
              <a:t>en gras</a:t>
            </a:r>
            <a:r>
              <a:rPr lang="fr-FR" dirty="0"/>
              <a:t> avec une puissance de </a:t>
            </a:r>
            <a:r>
              <a:rPr lang="fr-FR" dirty="0" smtClean="0"/>
              <a:t>dix.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a) On considère qu’un vol spatial commence à </a:t>
            </a:r>
            <a:r>
              <a:rPr lang="fr-FR" b="1" dirty="0"/>
              <a:t>100 000</a:t>
            </a:r>
            <a:r>
              <a:rPr lang="fr-FR" dirty="0"/>
              <a:t> m d’altitude.</a:t>
            </a:r>
          </a:p>
          <a:p>
            <a:pPr marL="0" indent="0">
              <a:buNone/>
            </a:pPr>
            <a:r>
              <a:rPr lang="fr-FR" dirty="0"/>
              <a:t>b) Un masque chirurgical peut être traversé par des particules de diamètre </a:t>
            </a:r>
            <a:r>
              <a:rPr lang="fr-FR" b="1" dirty="0"/>
              <a:t>0,000 001</a:t>
            </a:r>
            <a:r>
              <a:rPr lang="fr-FR" dirty="0"/>
              <a:t> m.</a:t>
            </a:r>
          </a:p>
          <a:p>
            <a:pPr marL="0" indent="0">
              <a:buNone/>
            </a:pPr>
            <a:r>
              <a:rPr lang="fr-FR" dirty="0"/>
              <a:t>c) Le diamètre d’une goutte d’eau dans le brouillard est de </a:t>
            </a:r>
            <a:r>
              <a:rPr lang="fr-FR" b="1" dirty="0"/>
              <a:t>0,000 01</a:t>
            </a:r>
            <a:r>
              <a:rPr lang="fr-FR" dirty="0"/>
              <a:t> m.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16728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u="sng" dirty="0" smtClean="0"/>
              <a:t>A retenir :</a:t>
            </a:r>
            <a:r>
              <a:rPr lang="fr-CA" sz="2800" dirty="0"/>
              <a:t> </a:t>
            </a:r>
            <a:r>
              <a:rPr lang="fr-CA" sz="2800" dirty="0" smtClean="0"/>
              <a:t>P</a:t>
            </a:r>
            <a:r>
              <a:rPr lang="fr-FR" sz="2800" dirty="0" err="1" smtClean="0"/>
              <a:t>uissances</a:t>
            </a:r>
            <a:r>
              <a:rPr lang="fr-FR" sz="2800" dirty="0" smtClean="0"/>
              <a:t> de dix et préfixes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fr-CA" sz="2800" dirty="0" smtClean="0"/>
              <a:t>On utilise des préfixes pour simplifier le nom et l’écriture de mesures exprimées en puissances de dix de certaines unités.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sz="2800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endParaRPr lang="fr-CA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996945"/>
              </p:ext>
            </p:extLst>
          </p:nvPr>
        </p:nvGraphicFramePr>
        <p:xfrm>
          <a:off x="323528" y="3140968"/>
          <a:ext cx="8496944" cy="1587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936104"/>
                <a:gridCol w="1008112"/>
                <a:gridCol w="1008112"/>
                <a:gridCol w="1152128"/>
                <a:gridCol w="972108"/>
                <a:gridCol w="1062118"/>
                <a:gridCol w="1062118"/>
              </a:tblGrid>
              <a:tr h="673437">
                <a:tc>
                  <a:txBody>
                    <a:bodyPr/>
                    <a:lstStyle/>
                    <a:p>
                      <a:pPr algn="ctr"/>
                      <a:r>
                        <a:rPr lang="fr-CA" sz="2000" b="1" dirty="0" smtClean="0">
                          <a:solidFill>
                            <a:schemeClr val="tx1"/>
                          </a:solidFill>
                        </a:rPr>
                        <a:t>Préfixe</a:t>
                      </a:r>
                      <a:endParaRPr lang="fr-CA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giga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méga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kilo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unité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milli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micro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b="0" dirty="0" smtClean="0">
                          <a:solidFill>
                            <a:schemeClr val="tx1"/>
                          </a:solidFill>
                        </a:rPr>
                        <a:t>nano</a:t>
                      </a:r>
                      <a:endParaRPr lang="fr-CA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0166">
                <a:tc>
                  <a:txBody>
                    <a:bodyPr/>
                    <a:lstStyle/>
                    <a:p>
                      <a:pPr algn="ctr"/>
                      <a:r>
                        <a:rPr lang="fr-CA" sz="2000" b="1" dirty="0" smtClean="0"/>
                        <a:t>Symbole</a:t>
                      </a:r>
                      <a:endParaRPr lang="fr-CA" sz="2000" b="1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G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M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k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m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μ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n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166">
                <a:tc>
                  <a:txBody>
                    <a:bodyPr/>
                    <a:lstStyle/>
                    <a:p>
                      <a:pPr algn="ctr"/>
                      <a:r>
                        <a:rPr lang="fr-CA" sz="2400" b="1" dirty="0" smtClean="0"/>
                        <a:t>10</a:t>
                      </a:r>
                      <a:r>
                        <a:rPr lang="fr-CA" sz="2400" b="1" i="1" baseline="30000" dirty="0" smtClean="0"/>
                        <a:t>n</a:t>
                      </a:r>
                      <a:endParaRPr lang="fr-CA" sz="2400" b="1" i="1" baseline="30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9</a:t>
                      </a:r>
                      <a:endParaRPr lang="fr-CA" sz="2400" b="1" baseline="30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0 </a:t>
                      </a:r>
                      <a:r>
                        <a:rPr lang="fr-CA" sz="2400" b="0" baseline="0" dirty="0" smtClean="0"/>
                        <a:t>= 1</a:t>
                      </a:r>
                      <a:endParaRPr lang="fr-CA" sz="2400" b="1" baseline="30000" dirty="0" smtClean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-3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-6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dirty="0" smtClean="0"/>
                        <a:t>10</a:t>
                      </a:r>
                      <a:r>
                        <a:rPr lang="fr-CA" sz="2400" b="1" baseline="30000" dirty="0" smtClean="0"/>
                        <a:t>-9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856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  <a:extLst/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alibri" charset="0"/>
                <a:cs typeface="+mn-cs"/>
              </a:rPr>
              <a:t>SÉANCE 2</a:t>
            </a:r>
            <a:endParaRPr lang="fr-CA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723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721499"/>
          </a:xfrm>
        </p:spPr>
        <p:txBody>
          <a:bodyPr/>
          <a:lstStyle/>
          <a:p>
            <a:pPr marL="0" indent="0">
              <a:buNone/>
            </a:pPr>
            <a:r>
              <a:rPr lang="fr-CA" sz="2800" u="sng" dirty="0" smtClean="0"/>
              <a:t>Exercice 31 p82 :</a:t>
            </a:r>
          </a:p>
          <a:p>
            <a:pPr marL="0" indent="0">
              <a:buNone/>
            </a:pPr>
            <a:r>
              <a:rPr lang="fr-CA" sz="2800" dirty="0" smtClean="0"/>
              <a:t>Convertir le volume de pétrole en </a:t>
            </a:r>
            <a:r>
              <a:rPr lang="fr-CA" sz="2800" i="1" dirty="0" smtClean="0">
                <a:latin typeface="Times New Roman"/>
                <a:cs typeface="Times New Roman"/>
              </a:rPr>
              <a:t>mm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3</a:t>
            </a:r>
            <a:r>
              <a:rPr lang="fr-CA" sz="2800" dirty="0" smtClean="0"/>
              <a:t> :</a:t>
            </a:r>
          </a:p>
          <a:p>
            <a:pPr marL="0" indent="0">
              <a:buNone/>
            </a:pPr>
            <a:r>
              <a:rPr lang="fr-CA" sz="2800" dirty="0" smtClean="0"/>
              <a:t>10</a:t>
            </a:r>
            <a:r>
              <a:rPr lang="fr-CA" sz="2800" baseline="30000" dirty="0" smtClean="0"/>
              <a:t>8</a:t>
            </a:r>
            <a:r>
              <a:rPr lang="fr-CA" sz="2800" dirty="0" smtClean="0"/>
              <a:t> </a:t>
            </a:r>
            <a:r>
              <a:rPr lang="fr-CA" sz="2800" dirty="0" smtClean="0">
                <a:latin typeface="Times New Roman"/>
                <a:cs typeface="Times New Roman"/>
              </a:rPr>
              <a:t>L</a:t>
            </a:r>
            <a:r>
              <a:rPr lang="fr-CA" sz="2800" dirty="0" smtClean="0"/>
              <a:t> = 10</a:t>
            </a:r>
            <a:r>
              <a:rPr lang="fr-CA" sz="2800" baseline="30000" dirty="0" smtClean="0"/>
              <a:t>8</a:t>
            </a:r>
            <a:r>
              <a:rPr lang="fr-CA" sz="2800" dirty="0" smtClean="0"/>
              <a:t> </a:t>
            </a:r>
            <a:r>
              <a:rPr lang="fr-CA" sz="2800" i="1" dirty="0" smtClean="0">
                <a:latin typeface="Times New Roman"/>
                <a:cs typeface="Times New Roman"/>
              </a:rPr>
              <a:t>dm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3</a:t>
            </a:r>
            <a:r>
              <a:rPr lang="fr-CA" sz="2800" dirty="0" smtClean="0"/>
              <a:t> = 10</a:t>
            </a:r>
            <a:r>
              <a:rPr lang="fr-CA" sz="2800" baseline="30000" dirty="0" smtClean="0"/>
              <a:t>8</a:t>
            </a:r>
            <a:r>
              <a:rPr lang="fr-CA" sz="2800" dirty="0" smtClean="0"/>
              <a:t> </a:t>
            </a:r>
            <a:r>
              <a:rPr lang="fr-CA" sz="2800" dirty="0"/>
              <a:t>×</a:t>
            </a:r>
            <a:r>
              <a:rPr lang="fr-CA" sz="2800" dirty="0" smtClean="0"/>
              <a:t> 10</a:t>
            </a:r>
            <a:r>
              <a:rPr lang="fr-CA" sz="2800" baseline="30000" dirty="0" smtClean="0"/>
              <a:t>6</a:t>
            </a:r>
            <a:r>
              <a:rPr lang="fr-CA" sz="2800" dirty="0" smtClean="0"/>
              <a:t> </a:t>
            </a:r>
            <a:r>
              <a:rPr lang="fr-CA" sz="2800" i="1" dirty="0" smtClean="0">
                <a:latin typeface="Times New Roman"/>
                <a:cs typeface="Times New Roman"/>
              </a:rPr>
              <a:t>mm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3</a:t>
            </a:r>
            <a:r>
              <a:rPr lang="fr-CA" sz="2800" dirty="0" smtClean="0"/>
              <a:t> = 10</a:t>
            </a:r>
            <a:r>
              <a:rPr lang="fr-CA" sz="2800" baseline="30000" dirty="0" smtClean="0"/>
              <a:t>14</a:t>
            </a:r>
            <a:r>
              <a:rPr lang="fr-CA" sz="2800" dirty="0" smtClean="0"/>
              <a:t> </a:t>
            </a:r>
            <a:r>
              <a:rPr lang="fr-CA" sz="2800" i="1" dirty="0" smtClean="0">
                <a:latin typeface="Times New Roman"/>
                <a:cs typeface="Times New Roman"/>
              </a:rPr>
              <a:t>mm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3</a:t>
            </a:r>
          </a:p>
          <a:p>
            <a:pPr marL="0" indent="0">
              <a:buNone/>
            </a:pPr>
            <a:endParaRPr lang="fr-CA" sz="2800" dirty="0"/>
          </a:p>
          <a:p>
            <a:pPr marL="0" indent="0">
              <a:buNone/>
            </a:pPr>
            <a:r>
              <a:rPr lang="fr-CA" sz="2800" dirty="0" smtClean="0"/>
              <a:t>Calcul de l’aire de la nappe de pétrole (en </a:t>
            </a:r>
            <a:r>
              <a:rPr lang="fr-CA" sz="2800" i="1" dirty="0" smtClean="0">
                <a:latin typeface="Times New Roman"/>
                <a:cs typeface="Times New Roman"/>
              </a:rPr>
              <a:t>mm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2</a:t>
            </a:r>
            <a:r>
              <a:rPr lang="fr-CA" sz="2800" dirty="0" smtClean="0"/>
              <a:t>) :</a:t>
            </a:r>
          </a:p>
          <a:p>
            <a:pPr marL="0" indent="0">
              <a:buNone/>
            </a:pPr>
            <a:endParaRPr lang="fr-CA" sz="2800" dirty="0" smtClean="0"/>
          </a:p>
          <a:p>
            <a:pPr marL="0" indent="0">
              <a:buNone/>
            </a:pPr>
            <a:endParaRPr lang="fr-CA" sz="2800" dirty="0"/>
          </a:p>
          <a:p>
            <a:pPr marL="0" indent="0">
              <a:buNone/>
            </a:pPr>
            <a:endParaRPr lang="fr-CA" sz="2800" dirty="0" smtClean="0"/>
          </a:p>
          <a:p>
            <a:pPr marL="0" indent="0">
              <a:buNone/>
            </a:pPr>
            <a:r>
              <a:rPr lang="fr-CA" sz="2800" dirty="0" smtClean="0"/>
              <a:t>Convertir l’aire de la nappe de pétrole en </a:t>
            </a:r>
            <a:r>
              <a:rPr lang="fr-CA" sz="2800" i="1" dirty="0" smtClean="0">
                <a:latin typeface="Times New Roman"/>
                <a:cs typeface="Times New Roman"/>
              </a:rPr>
              <a:t>km</a:t>
            </a:r>
            <a:r>
              <a:rPr lang="fr-CA" sz="2800" i="1" baseline="30000" dirty="0" smtClean="0">
                <a:latin typeface="Times New Roman"/>
                <a:cs typeface="Times New Roman"/>
              </a:rPr>
              <a:t>2</a:t>
            </a:r>
            <a:r>
              <a:rPr lang="fr-CA" sz="2800" dirty="0" smtClean="0"/>
              <a:t> :</a:t>
            </a:r>
          </a:p>
          <a:p>
            <a:pPr marL="0" indent="0">
              <a:buNone/>
            </a:pPr>
            <a:endParaRPr lang="fr-CA" sz="2800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509780"/>
              </p:ext>
            </p:extLst>
          </p:nvPr>
        </p:nvGraphicFramePr>
        <p:xfrm>
          <a:off x="467543" y="3068960"/>
          <a:ext cx="351958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…quation" r:id="rId3" imgW="1473200" imgH="482600" progId="Equation.3">
                  <p:embed/>
                </p:oleObj>
              </mc:Choice>
              <mc:Fallback>
                <p:oleObj name="…quation" r:id="rId3" imgW="1473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3" y="3068960"/>
                        <a:ext cx="3519589" cy="1152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226800"/>
              </p:ext>
            </p:extLst>
          </p:nvPr>
        </p:nvGraphicFramePr>
        <p:xfrm>
          <a:off x="380478" y="4941888"/>
          <a:ext cx="5127626" cy="115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…quation" r:id="rId5" imgW="2146300" imgH="482600" progId="Equation.3">
                  <p:embed/>
                </p:oleObj>
              </mc:Choice>
              <mc:Fallback>
                <p:oleObj name="…quation" r:id="rId5" imgW="21463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0478" y="4941888"/>
                        <a:ext cx="5127626" cy="1150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720657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18259</TotalTime>
  <Words>218</Words>
  <Application>Microsoft Macintosh PowerPoint</Application>
  <PresentationFormat>Présentation à l'écran (4:3)</PresentationFormat>
  <Paragraphs>81</Paragraphs>
  <Slides>9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Modèle par défaut</vt:lpstr>
      <vt:lpstr>…quation</vt:lpstr>
      <vt:lpstr>Présentation PowerPoint</vt:lpstr>
      <vt:lpstr>4ème      Chapitre 18 :  Puissances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191</cp:revision>
  <dcterms:created xsi:type="dcterms:W3CDTF">2011-09-03T06:41:12Z</dcterms:created>
  <dcterms:modified xsi:type="dcterms:W3CDTF">2019-04-28T14:07:50Z</dcterms:modified>
</cp:coreProperties>
</file>