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306" r:id="rId2"/>
    <p:sldId id="256" r:id="rId3"/>
    <p:sldId id="283" r:id="rId4"/>
    <p:sldId id="324" r:id="rId5"/>
    <p:sldId id="307" r:id="rId6"/>
    <p:sldId id="274" r:id="rId7"/>
    <p:sldId id="327" r:id="rId8"/>
    <p:sldId id="315" r:id="rId9"/>
    <p:sldId id="316" r:id="rId10"/>
    <p:sldId id="280" r:id="rId11"/>
    <p:sldId id="314" r:id="rId12"/>
    <p:sldId id="311" r:id="rId13"/>
    <p:sldId id="257" r:id="rId14"/>
  </p:sldIdLst>
  <p:sldSz cx="9144000" cy="6858000" type="screen4x3"/>
  <p:notesSz cx="6873875" cy="100631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29" autoAdjust="0"/>
    <p:restoredTop sz="94660"/>
  </p:normalViewPr>
  <p:slideViewPr>
    <p:cSldViewPr>
      <p:cViewPr varScale="1">
        <p:scale>
          <a:sx n="79" d="100"/>
          <a:sy n="79" d="100"/>
        </p:scale>
        <p:origin x="-3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defTabSz="968375">
              <a:defRPr sz="1300">
                <a:latin typeface="Verdan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4138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>
                <a:latin typeface="Verdan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54063"/>
            <a:ext cx="5033963" cy="3775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779963"/>
            <a:ext cx="5499100" cy="452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dirty="0" smtClean="0"/>
              <a:t>Cliquez pour 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defTabSz="968375">
              <a:defRPr sz="1300">
                <a:latin typeface="Verdan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4138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>
                <a:latin typeface="Verdana"/>
                <a:cs typeface="+mn-cs"/>
              </a:defRPr>
            </a:lvl1pPr>
          </a:lstStyle>
          <a:p>
            <a:pPr>
              <a:defRPr/>
            </a:pPr>
            <a:fld id="{1E62A8A6-BE77-CB43-B4AA-25229FC5D5F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4988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5A08A5-19DB-4A47-BD54-85E713F58153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C12D15-A34E-B248-BBC4-0F2BFB01B98C}" type="slidenum">
              <a:rPr lang="fr-FR"/>
              <a:pPr>
                <a:defRPr/>
              </a:pPr>
              <a:t>13</a:t>
            </a:fld>
            <a:endParaRPr lang="fr-FR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mtClean="0">
                <a:cs typeface="+mn-cs"/>
              </a:rPr>
              <a:t>2 premiers points au SCC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998FA-ED3D-124C-B760-24D7A461C97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0867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CA25D-7895-E542-8211-F645D835A7E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2878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B2895-A5BB-FB41-B20A-072DE093C58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3177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38083-3260-5440-8E8A-59F2AA77190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700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D2D46-C408-414A-B0E0-11E6397E266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5703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44473-1ABD-F34B-B04A-78399A06C5C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410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5E7F8-3727-274B-A364-D342F4B9523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70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4A643-1697-384E-AB09-AEBB07DDC4A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192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DE868-0F7B-4143-BAEE-92D6C57E047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664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AE1A1-5CA6-A347-A91D-4CE0BA194F7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213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6CA6-EDFC-AB4D-B367-CEA396CD27F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180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Verdan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Verdan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Verdana"/>
                <a:cs typeface="+mn-cs"/>
              </a:defRPr>
            </a:lvl1pPr>
          </a:lstStyle>
          <a:p>
            <a:pPr>
              <a:defRPr/>
            </a:pPr>
            <a:fld id="{C1C8C1B1-E119-284E-94B8-83D8BCBB5E3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Verdana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Verdana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Verdana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Verdana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1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914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976937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i="1" u="sng" dirty="0" smtClean="0">
                <a:latin typeface="Arial"/>
                <a:cs typeface="Arial"/>
              </a:rPr>
              <a:t>Définition :</a:t>
            </a:r>
            <a:endParaRPr lang="fr-FR" b="1" dirty="0" smtClean="0">
              <a:latin typeface="Arial"/>
              <a:cs typeface="Arial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b="1" dirty="0" smtClean="0">
                <a:latin typeface="Arial"/>
                <a:cs typeface="Arial"/>
              </a:rPr>
              <a:t>Factoriser</a:t>
            </a:r>
            <a:r>
              <a:rPr lang="fr-FR" dirty="0" smtClean="0">
                <a:latin typeface="Arial"/>
                <a:cs typeface="Arial"/>
              </a:rPr>
              <a:t> une somme ou une différence, c’est l’écrire sous la forme d’un produit.</a:t>
            </a:r>
          </a:p>
          <a:p>
            <a:pPr marL="0" indent="0" algn="ctr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GB" b="1" dirty="0" err="1">
                <a:solidFill>
                  <a:srgbClr val="FF0000"/>
                </a:solidFill>
              </a:rPr>
              <a:t>k</a:t>
            </a:r>
            <a:r>
              <a:rPr lang="en-GB" dirty="0" err="1"/>
              <a:t>a</a:t>
            </a:r>
            <a:r>
              <a:rPr lang="en-GB" dirty="0"/>
              <a:t> </a:t>
            </a:r>
            <a:r>
              <a:rPr lang="en-GB" b="1" dirty="0">
                <a:solidFill>
                  <a:schemeClr val="accent2"/>
                </a:solidFill>
              </a:rPr>
              <a:t>+</a:t>
            </a:r>
            <a:r>
              <a:rPr lang="en-GB" dirty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b = </a:t>
            </a:r>
            <a:r>
              <a:rPr lang="en-GB" b="1" dirty="0" smtClean="0">
                <a:solidFill>
                  <a:srgbClr val="FF0000"/>
                </a:solidFill>
              </a:rPr>
              <a:t>k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/>
              <a:t>a </a:t>
            </a:r>
            <a:r>
              <a:rPr lang="en-GB" b="1" dirty="0">
                <a:solidFill>
                  <a:schemeClr val="accent2"/>
                </a:solidFill>
              </a:rPr>
              <a:t>+</a:t>
            </a:r>
            <a:r>
              <a:rPr lang="en-GB" dirty="0"/>
              <a:t> b</a:t>
            </a:r>
            <a:r>
              <a:rPr lang="en-GB" dirty="0">
                <a:solidFill>
                  <a:srgbClr val="FF0000"/>
                </a:solidFill>
              </a:rPr>
              <a:t>)</a:t>
            </a:r>
            <a:endParaRPr lang="en-GB" dirty="0"/>
          </a:p>
          <a:p>
            <a:pPr marL="0" indent="0" algn="ctr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GB" b="1" dirty="0" err="1">
                <a:solidFill>
                  <a:srgbClr val="FF0000"/>
                </a:solidFill>
              </a:rPr>
              <a:t>k</a:t>
            </a:r>
            <a:r>
              <a:rPr lang="en-GB" dirty="0" err="1"/>
              <a:t>a</a:t>
            </a:r>
            <a:r>
              <a:rPr lang="en-GB" dirty="0"/>
              <a:t> </a:t>
            </a:r>
            <a:r>
              <a:rPr lang="en-GB" b="1" dirty="0">
                <a:solidFill>
                  <a:schemeClr val="accent2"/>
                </a:solidFill>
              </a:rPr>
              <a:t>–</a:t>
            </a:r>
            <a:r>
              <a:rPr lang="en-GB" dirty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b = </a:t>
            </a:r>
            <a:r>
              <a:rPr lang="en-GB" b="1" dirty="0" smtClean="0">
                <a:solidFill>
                  <a:srgbClr val="FF0000"/>
                </a:solidFill>
              </a:rPr>
              <a:t>k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/>
              <a:t>a </a:t>
            </a:r>
            <a:r>
              <a:rPr lang="en-GB" b="1" dirty="0">
                <a:solidFill>
                  <a:schemeClr val="accent2"/>
                </a:solidFill>
              </a:rPr>
              <a:t>–</a:t>
            </a:r>
            <a:r>
              <a:rPr lang="en-GB" dirty="0"/>
              <a:t> b</a:t>
            </a:r>
            <a:r>
              <a:rPr lang="en-GB" dirty="0">
                <a:solidFill>
                  <a:srgbClr val="FF0000"/>
                </a:solidFill>
              </a:rPr>
              <a:t>)</a:t>
            </a:r>
            <a:r>
              <a:rPr lang="en-GB" dirty="0"/>
              <a:t> </a:t>
            </a:r>
            <a:endParaRPr lang="fr-FR" dirty="0">
              <a:latin typeface="Arial"/>
              <a:cs typeface="Arial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dirty="0" smtClean="0">
                <a:latin typeface="Arial"/>
                <a:cs typeface="Arial"/>
              </a:rPr>
              <a:t>On utilise la propriété de la distributivité dans ce sens.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3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2058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4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783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647700"/>
          </a:xfrm>
        </p:spPr>
        <p:txBody>
          <a:bodyPr/>
          <a:lstStyle/>
          <a:p>
            <a:pPr algn="l" eaLnBrk="1" hangingPunct="1">
              <a:defRPr/>
            </a:pPr>
            <a:r>
              <a:rPr lang="fr-FR" sz="3200" i="1" u="sng" smtClean="0">
                <a:latin typeface="Verdana" charset="0"/>
                <a:cs typeface="+mj-cs"/>
              </a:rPr>
              <a:t>Objectifs</a:t>
            </a:r>
            <a:r>
              <a:rPr lang="fr-FR" sz="3200" smtClean="0">
                <a:latin typeface="Verdana" charset="0"/>
                <a:cs typeface="+mj-cs"/>
              </a:rPr>
              <a:t> 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3384550"/>
          </a:xfrm>
        </p:spPr>
        <p:txBody>
          <a:bodyPr/>
          <a:lstStyle/>
          <a:p>
            <a:pPr eaLnBrk="1" hangingPunct="1">
              <a:defRPr/>
            </a:pPr>
            <a:r>
              <a:rPr lang="fr-FR" smtClean="0">
                <a:cs typeface="+mn-cs"/>
              </a:rPr>
              <a:t>Réduire une expression littérale à une variable ;</a:t>
            </a:r>
          </a:p>
          <a:p>
            <a:pPr eaLnBrk="1" hangingPunct="1">
              <a:defRPr/>
            </a:pPr>
            <a:r>
              <a:rPr lang="fr-FR" smtClean="0">
                <a:cs typeface="+mn-cs"/>
              </a:rPr>
              <a:t>Développer en utilisant </a:t>
            </a:r>
            <a:r>
              <a:rPr lang="fr-FR" i="1" smtClean="0">
                <a:cs typeface="+mn-cs"/>
              </a:rPr>
              <a:t>la distributivité (simple) </a:t>
            </a:r>
            <a:r>
              <a:rPr lang="fr-FR" smtClean="0">
                <a:cs typeface="+mn-cs"/>
              </a:rPr>
              <a:t>sur des exemples littéraux.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981075"/>
            <a:ext cx="7488238" cy="3673475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latin typeface="Verdana" charset="0"/>
                <a:cs typeface="+mj-cs"/>
              </a:rPr>
              <a:t>4</a:t>
            </a:r>
            <a:r>
              <a:rPr lang="fr-FR" baseline="30000" dirty="0" smtClean="0">
                <a:latin typeface="Verdana" charset="0"/>
                <a:cs typeface="+mj-cs"/>
              </a:rPr>
              <a:t>ème</a:t>
            </a:r>
            <a:r>
              <a:rPr lang="fr-FR" dirty="0" smtClean="0">
                <a:latin typeface="Verdana" charset="0"/>
                <a:cs typeface="+mj-cs"/>
              </a:rPr>
              <a:t>     </a:t>
            </a:r>
            <a:br>
              <a:rPr lang="fr-FR" dirty="0" smtClean="0">
                <a:latin typeface="Verdana" charset="0"/>
                <a:cs typeface="+mj-cs"/>
              </a:rPr>
            </a:br>
            <a:r>
              <a:rPr lang="fr-FR" dirty="0" smtClean="0">
                <a:latin typeface="Verdana" charset="0"/>
                <a:cs typeface="+mj-cs"/>
              </a:rPr>
              <a:t>Chapitre </a:t>
            </a:r>
            <a:r>
              <a:rPr lang="fr-FR" dirty="0" smtClean="0">
                <a:latin typeface="Verdana" charset="0"/>
                <a:cs typeface="+mj-cs"/>
              </a:rPr>
              <a:t>17 </a:t>
            </a:r>
            <a:r>
              <a:rPr lang="fr-FR" dirty="0" smtClean="0">
                <a:latin typeface="Verdana" charset="0"/>
                <a:cs typeface="+mj-cs"/>
              </a:rPr>
              <a:t>:</a:t>
            </a:r>
            <a:br>
              <a:rPr lang="fr-FR" dirty="0" smtClean="0">
                <a:latin typeface="Verdana" charset="0"/>
                <a:cs typeface="+mj-cs"/>
              </a:rPr>
            </a:br>
            <a:r>
              <a:rPr lang="fr-FR" sz="2400" dirty="0" smtClean="0">
                <a:latin typeface="Verdana" charset="0"/>
                <a:cs typeface="+mj-cs"/>
              </a:rPr>
              <a:t/>
            </a:r>
            <a:br>
              <a:rPr lang="fr-FR" sz="2400" dirty="0" smtClean="0">
                <a:latin typeface="Verdana" charset="0"/>
                <a:cs typeface="+mj-cs"/>
              </a:rPr>
            </a:br>
            <a:r>
              <a:rPr lang="fr-FR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+mj-cs"/>
              </a:rPr>
              <a:t>Calcul </a:t>
            </a:r>
            <a:r>
              <a:rPr lang="fr-FR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+mj-cs"/>
              </a:rPr>
              <a:t>littéral</a:t>
            </a:r>
            <a:endParaRPr lang="fr-FR" b="1" dirty="0" smtClean="0">
              <a:solidFill>
                <a:srgbClr val="99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673"/>
            <a:ext cx="8229600" cy="554461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i="1" u="sng" dirty="0" smtClean="0">
                <a:cs typeface="+mn-cs"/>
              </a:rPr>
              <a:t>Propriété de </a:t>
            </a:r>
            <a:r>
              <a:rPr lang="fr-FR" b="1" i="1" u="sng" dirty="0" smtClean="0">
                <a:cs typeface="+mn-cs"/>
              </a:rPr>
              <a:t>distributivité</a:t>
            </a:r>
            <a:r>
              <a:rPr lang="fr-FR" i="1" u="sng" dirty="0" smtClean="0">
                <a:cs typeface="+mn-cs"/>
              </a:rPr>
              <a:t> de la multiplication par rapport à l</a:t>
            </a:r>
            <a:r>
              <a:rPr lang="ja-JP" altLang="fr-FR" i="1" u="sng" dirty="0" smtClean="0">
                <a:cs typeface="+mn-cs"/>
              </a:rPr>
              <a:t>’</a:t>
            </a:r>
            <a:r>
              <a:rPr lang="fr-FR" i="1" u="sng" dirty="0" smtClean="0">
                <a:cs typeface="+mn-cs"/>
              </a:rPr>
              <a:t>addition et à la soustraction :</a:t>
            </a:r>
            <a:endParaRPr lang="fr-FR" b="1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b="1" dirty="0" smtClean="0">
                <a:cs typeface="+mn-cs"/>
              </a:rPr>
              <a:t>k</a:t>
            </a:r>
            <a:r>
              <a:rPr lang="fr-FR" dirty="0" smtClean="0">
                <a:cs typeface="+mn-cs"/>
              </a:rPr>
              <a:t>, a et b étant des nombres relatifs quelconques : </a:t>
            </a:r>
          </a:p>
          <a:p>
            <a:pPr marL="0" indent="0" algn="ctr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GB" b="1" dirty="0">
                <a:solidFill>
                  <a:srgbClr val="FF0000"/>
                </a:solidFill>
              </a:rPr>
              <a:t>k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/>
              <a:t>a </a:t>
            </a:r>
            <a:r>
              <a:rPr lang="en-GB" b="1" dirty="0">
                <a:solidFill>
                  <a:schemeClr val="accent2"/>
                </a:solidFill>
              </a:rPr>
              <a:t>+</a:t>
            </a:r>
            <a:r>
              <a:rPr lang="en-GB" dirty="0"/>
              <a:t> b</a:t>
            </a:r>
            <a:r>
              <a:rPr lang="en-GB" dirty="0">
                <a:solidFill>
                  <a:srgbClr val="FF0000"/>
                </a:solidFill>
              </a:rPr>
              <a:t>)</a:t>
            </a:r>
            <a:r>
              <a:rPr lang="en-GB" dirty="0"/>
              <a:t> = </a:t>
            </a:r>
            <a:r>
              <a:rPr lang="en-GB" b="1" dirty="0" err="1">
                <a:solidFill>
                  <a:srgbClr val="FF0000"/>
                </a:solidFill>
              </a:rPr>
              <a:t>k</a:t>
            </a:r>
            <a:r>
              <a:rPr lang="en-GB" dirty="0" err="1"/>
              <a:t>a</a:t>
            </a:r>
            <a:r>
              <a:rPr lang="en-GB" dirty="0"/>
              <a:t> </a:t>
            </a:r>
            <a:r>
              <a:rPr lang="en-GB" b="1" dirty="0">
                <a:solidFill>
                  <a:schemeClr val="accent2"/>
                </a:solidFill>
              </a:rPr>
              <a:t>+</a:t>
            </a:r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k</a:t>
            </a:r>
            <a:r>
              <a:rPr lang="en-GB" dirty="0"/>
              <a:t>b</a:t>
            </a:r>
          </a:p>
          <a:p>
            <a:pPr marL="0" indent="0" algn="ctr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GB" b="1" dirty="0">
                <a:solidFill>
                  <a:srgbClr val="FF0000"/>
                </a:solidFill>
              </a:rPr>
              <a:t>k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/>
              <a:t>a </a:t>
            </a:r>
            <a:r>
              <a:rPr lang="en-GB" b="1" dirty="0">
                <a:solidFill>
                  <a:schemeClr val="accent2"/>
                </a:solidFill>
              </a:rPr>
              <a:t>–</a:t>
            </a:r>
            <a:r>
              <a:rPr lang="en-GB" dirty="0"/>
              <a:t> b</a:t>
            </a:r>
            <a:r>
              <a:rPr lang="en-GB" dirty="0">
                <a:solidFill>
                  <a:srgbClr val="FF0000"/>
                </a:solidFill>
              </a:rPr>
              <a:t>)</a:t>
            </a:r>
            <a:r>
              <a:rPr lang="en-GB" dirty="0"/>
              <a:t> = </a:t>
            </a:r>
            <a:r>
              <a:rPr lang="en-GB" b="1" dirty="0" err="1">
                <a:solidFill>
                  <a:srgbClr val="FF0000"/>
                </a:solidFill>
              </a:rPr>
              <a:t>k</a:t>
            </a:r>
            <a:r>
              <a:rPr lang="en-GB" dirty="0" err="1"/>
              <a:t>a</a:t>
            </a:r>
            <a:r>
              <a:rPr lang="en-GB" dirty="0"/>
              <a:t> </a:t>
            </a:r>
            <a:r>
              <a:rPr lang="en-GB" b="1" dirty="0">
                <a:solidFill>
                  <a:schemeClr val="accent2"/>
                </a:solidFill>
              </a:rPr>
              <a:t>–</a:t>
            </a:r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k</a:t>
            </a:r>
            <a:r>
              <a:rPr lang="en-GB" dirty="0"/>
              <a:t>b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FR" sz="2800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fr-FR" sz="2800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fr-FR" sz="2800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fr-FR" sz="2800" dirty="0" smtClean="0"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12008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fr-FR" sz="2400" b="1" u="sng" dirty="0" smtClean="0">
                <a:latin typeface="Arial"/>
                <a:cs typeface="Arial"/>
              </a:rPr>
              <a:t>Réduire</a:t>
            </a:r>
            <a:r>
              <a:rPr lang="fr-FR" sz="2400" u="sng" dirty="0" smtClean="0">
                <a:latin typeface="Arial"/>
                <a:cs typeface="Arial"/>
              </a:rPr>
              <a:t> un produit</a:t>
            </a:r>
            <a:r>
              <a:rPr lang="fr-FR" sz="2400" dirty="0" smtClean="0">
                <a:latin typeface="Arial"/>
                <a:cs typeface="Arial"/>
              </a:rPr>
              <a:t>, c’est l’écrire avec le moins de facteurs possible. Pour cela on multiplie les nombres entre eux et les lettres entre </a:t>
            </a:r>
            <a:r>
              <a:rPr lang="fr-FR" sz="2400" dirty="0">
                <a:latin typeface="Arial"/>
                <a:cs typeface="Arial"/>
              </a:rPr>
              <a:t>elles. </a:t>
            </a:r>
            <a:endParaRPr lang="fr-FR" sz="2400" dirty="0" smtClean="0">
              <a:latin typeface="Arial"/>
              <a:cs typeface="Arial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fr-FR" sz="2800" dirty="0" smtClean="0">
                <a:latin typeface="Arial"/>
                <a:cs typeface="Arial"/>
              </a:rPr>
              <a:t>b </a:t>
            </a:r>
            <a:r>
              <a:rPr lang="fr-FR" sz="2800" dirty="0">
                <a:latin typeface="Arial"/>
                <a:cs typeface="Arial"/>
              </a:rPr>
              <a:t>× (−7) × a × 9 = 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FR" sz="2400" i="1" u="sng" dirty="0" smtClean="0">
              <a:latin typeface="Arial"/>
              <a:cs typeface="Arial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sz="2400" b="1" u="sng" dirty="0" smtClean="0">
                <a:latin typeface="Arial"/>
                <a:cs typeface="Arial"/>
              </a:rPr>
              <a:t>Réduire</a:t>
            </a:r>
            <a:r>
              <a:rPr lang="fr-FR" sz="2400" u="sng" dirty="0" smtClean="0">
                <a:latin typeface="Arial"/>
                <a:cs typeface="Arial"/>
              </a:rPr>
              <a:t> </a:t>
            </a:r>
            <a:r>
              <a:rPr lang="fr-FR" sz="2400" u="sng" dirty="0">
                <a:latin typeface="Arial"/>
                <a:cs typeface="Arial"/>
              </a:rPr>
              <a:t>une somme</a:t>
            </a:r>
            <a:r>
              <a:rPr lang="fr-FR" sz="2400" dirty="0">
                <a:latin typeface="Arial"/>
                <a:cs typeface="Arial"/>
              </a:rPr>
              <a:t>, c’est l’écrire avec le moins de termes </a:t>
            </a:r>
            <a:r>
              <a:rPr lang="fr-FR" sz="2400" dirty="0" smtClean="0">
                <a:latin typeface="Arial"/>
                <a:cs typeface="Arial"/>
              </a:rPr>
              <a:t>possible. Pour </a:t>
            </a:r>
            <a:r>
              <a:rPr lang="fr-FR" sz="2400" dirty="0">
                <a:latin typeface="Arial"/>
                <a:cs typeface="Arial"/>
              </a:rPr>
              <a:t>cela on utilise la factorisation en regroupant les termes semblables.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fr-CA" dirty="0">
                <a:latin typeface="Calibri" charset="0"/>
                <a:ea typeface="ＭＳ Ｐゴシック" charset="0"/>
              </a:rPr>
              <a:t>4</a:t>
            </a:r>
            <a:r>
              <a:rPr lang="fr-CA" b="1" i="1" dirty="0">
                <a:latin typeface="Times"/>
                <a:ea typeface="ＭＳ Ｐゴシック" charset="0"/>
                <a:cs typeface="Times"/>
              </a:rPr>
              <a:t>x</a:t>
            </a:r>
            <a:r>
              <a:rPr lang="fr-CA" dirty="0">
                <a:latin typeface="Calibri" charset="0"/>
                <a:ea typeface="ＭＳ Ｐゴシック" charset="0"/>
              </a:rPr>
              <a:t> + </a:t>
            </a:r>
            <a:r>
              <a:rPr lang="fr-CA" dirty="0" smtClean="0">
                <a:latin typeface="Calibri" charset="0"/>
                <a:ea typeface="ＭＳ Ｐゴシック" charset="0"/>
              </a:rPr>
              <a:t>3</a:t>
            </a:r>
            <a:r>
              <a:rPr lang="fr-CA" b="1" i="1" dirty="0" smtClean="0">
                <a:latin typeface="Times"/>
                <a:ea typeface="ＭＳ Ｐゴシック" charset="0"/>
                <a:cs typeface="Times"/>
              </a:rPr>
              <a:t>x </a:t>
            </a:r>
            <a:r>
              <a:rPr lang="fr-CA" dirty="0" smtClean="0">
                <a:latin typeface="Calibri" charset="0"/>
                <a:ea typeface="ＭＳ Ｐゴシック" charset="0"/>
              </a:rPr>
              <a:t>= 		4 </a:t>
            </a:r>
            <a:r>
              <a:rPr lang="fr-CA" dirty="0">
                <a:latin typeface="Calibri" charset="0"/>
                <a:ea typeface="ＭＳ Ｐゴシック" charset="0"/>
              </a:rPr>
              <a:t>+ 3</a:t>
            </a:r>
            <a:r>
              <a:rPr lang="fr-CA" b="1" i="1" dirty="0">
                <a:latin typeface="Times"/>
                <a:ea typeface="ＭＳ Ｐゴシック" charset="0"/>
                <a:cs typeface="Times"/>
              </a:rPr>
              <a:t>x </a:t>
            </a:r>
            <a:r>
              <a:rPr lang="fr-CA" dirty="0">
                <a:latin typeface="Calibri" charset="0"/>
                <a:ea typeface="ＭＳ Ｐゴシック" charset="0"/>
              </a:rPr>
              <a:t>= </a:t>
            </a:r>
            <a:r>
              <a:rPr lang="fr-CA" dirty="0" smtClean="0">
                <a:latin typeface="Calibri" charset="0"/>
                <a:ea typeface="ＭＳ Ｐゴシック" charset="0"/>
              </a:rPr>
              <a:t>		</a:t>
            </a:r>
            <a:r>
              <a:rPr lang="fr-CA" dirty="0">
                <a:latin typeface="Calibri" charset="0"/>
                <a:ea typeface="ＭＳ Ｐゴシック" charset="0"/>
              </a:rPr>
              <a:t>4</a:t>
            </a:r>
            <a:r>
              <a:rPr lang="fr-CA" b="1" i="1" dirty="0">
                <a:latin typeface="Times"/>
                <a:ea typeface="ＭＳ Ｐゴシック" charset="0"/>
                <a:cs typeface="Times"/>
              </a:rPr>
              <a:t>x</a:t>
            </a:r>
            <a:r>
              <a:rPr lang="fr-CA" dirty="0">
                <a:latin typeface="Calibri" charset="0"/>
                <a:ea typeface="ＭＳ Ｐゴシック" charset="0"/>
              </a:rPr>
              <a:t> + </a:t>
            </a:r>
            <a:r>
              <a:rPr lang="fr-CA" dirty="0" smtClean="0">
                <a:latin typeface="Calibri" charset="0"/>
                <a:ea typeface="ＭＳ Ｐゴシック" charset="0"/>
              </a:rPr>
              <a:t>3</a:t>
            </a:r>
            <a:r>
              <a:rPr lang="fr-CA" b="1" i="1" dirty="0" smtClean="0">
                <a:latin typeface="Times"/>
                <a:ea typeface="ＭＳ Ｐゴシック" charset="0"/>
                <a:cs typeface="Times"/>
              </a:rPr>
              <a:t>x</a:t>
            </a:r>
            <a:r>
              <a:rPr lang="fr-CA" baseline="30000" dirty="0">
                <a:latin typeface="Calibri" charset="0"/>
                <a:ea typeface="ＭＳ Ｐゴシック" charset="0"/>
              </a:rPr>
              <a:t>2</a:t>
            </a:r>
            <a:r>
              <a:rPr lang="fr-CA" b="1" i="1" baseline="30000" dirty="0" smtClean="0">
                <a:latin typeface="Times"/>
                <a:ea typeface="ＭＳ Ｐゴシック" charset="0"/>
                <a:cs typeface="Times"/>
              </a:rPr>
              <a:t> </a:t>
            </a:r>
            <a:r>
              <a:rPr lang="fr-CA" dirty="0" smtClean="0">
                <a:latin typeface="Calibri" charset="0"/>
                <a:ea typeface="ＭＳ Ｐゴシック" charset="0"/>
              </a:rPr>
              <a:t>= </a:t>
            </a:r>
            <a:endParaRPr lang="fr-CA" dirty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fr-CA" sz="2800" dirty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fr-FR" sz="2800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0766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2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728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119813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sz="2800" i="1" u="sng" dirty="0" smtClean="0">
                <a:cs typeface="+mn-cs"/>
              </a:rPr>
              <a:t>Définition</a:t>
            </a:r>
            <a:r>
              <a:rPr lang="fr-FR" sz="2800" dirty="0" smtClean="0">
                <a:cs typeface="+mn-cs"/>
              </a:rPr>
              <a:t> : </a:t>
            </a:r>
            <a:r>
              <a:rPr lang="fr-FR" sz="2800" b="1" dirty="0" smtClean="0">
                <a:cs typeface="+mn-cs"/>
              </a:rPr>
              <a:t>Développer</a:t>
            </a:r>
            <a:r>
              <a:rPr lang="fr-FR" sz="2800" dirty="0" smtClean="0">
                <a:cs typeface="+mn-cs"/>
              </a:rPr>
              <a:t> un produit de facteurs, c’est l’écrire sous la forme d’une somme ou d’une différence.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FR" sz="2800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sz="2800" dirty="0" smtClean="0">
                <a:cs typeface="+mn-cs"/>
              </a:rPr>
              <a:t>Pour cela, on utilise la règle de </a:t>
            </a:r>
            <a:r>
              <a:rPr lang="fr-FR" sz="2800" b="1" i="1" u="sng" dirty="0" smtClean="0">
                <a:cs typeface="+mn-cs"/>
              </a:rPr>
              <a:t>distributivité</a:t>
            </a:r>
            <a:r>
              <a:rPr lang="fr-FR" sz="2800" dirty="0" smtClean="0">
                <a:cs typeface="+mn-cs"/>
              </a:rPr>
              <a:t> dans ce sens :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sz="2800" b="1" dirty="0" smtClean="0">
                <a:cs typeface="+mn-cs"/>
              </a:rPr>
              <a:t>k</a:t>
            </a:r>
            <a:r>
              <a:rPr lang="fr-FR" sz="2800" dirty="0" smtClean="0">
                <a:cs typeface="+mn-cs"/>
              </a:rPr>
              <a:t>, a et b étant des nombres relatifs :</a:t>
            </a:r>
          </a:p>
          <a:p>
            <a:pPr marL="0" indent="0" algn="ctr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GB" b="1" dirty="0" smtClean="0">
                <a:solidFill>
                  <a:srgbClr val="FF0000"/>
                </a:solidFill>
                <a:cs typeface="+mn-cs"/>
              </a:rPr>
              <a:t>k</a:t>
            </a:r>
            <a:r>
              <a:rPr lang="en-GB" dirty="0" smtClean="0">
                <a:solidFill>
                  <a:srgbClr val="FF0000"/>
                </a:solidFill>
                <a:cs typeface="+mn-cs"/>
              </a:rPr>
              <a:t>(</a:t>
            </a:r>
            <a:r>
              <a:rPr lang="en-GB" dirty="0" smtClean="0">
                <a:cs typeface="+mn-cs"/>
              </a:rPr>
              <a:t>a </a:t>
            </a:r>
            <a:r>
              <a:rPr lang="en-GB" b="1" dirty="0" smtClean="0">
                <a:solidFill>
                  <a:schemeClr val="accent2"/>
                </a:solidFill>
                <a:cs typeface="+mn-cs"/>
              </a:rPr>
              <a:t>+</a:t>
            </a:r>
            <a:r>
              <a:rPr lang="en-GB" dirty="0" smtClean="0">
                <a:cs typeface="+mn-cs"/>
              </a:rPr>
              <a:t> b</a:t>
            </a:r>
            <a:r>
              <a:rPr lang="en-GB" dirty="0" smtClean="0">
                <a:solidFill>
                  <a:srgbClr val="FF0000"/>
                </a:solidFill>
                <a:cs typeface="+mn-cs"/>
              </a:rPr>
              <a:t>)</a:t>
            </a:r>
            <a:r>
              <a:rPr lang="en-GB" dirty="0" smtClean="0">
                <a:cs typeface="+mn-cs"/>
              </a:rPr>
              <a:t> = </a:t>
            </a:r>
            <a:r>
              <a:rPr lang="en-GB" b="1" dirty="0" err="1" smtClean="0">
                <a:solidFill>
                  <a:srgbClr val="FF0000"/>
                </a:solidFill>
                <a:cs typeface="+mn-cs"/>
              </a:rPr>
              <a:t>k</a:t>
            </a:r>
            <a:r>
              <a:rPr lang="en-GB" dirty="0" err="1" smtClean="0">
                <a:cs typeface="+mn-cs"/>
              </a:rPr>
              <a:t>a</a:t>
            </a:r>
            <a:r>
              <a:rPr lang="en-GB" dirty="0" smtClean="0">
                <a:cs typeface="+mn-cs"/>
              </a:rPr>
              <a:t> </a:t>
            </a:r>
            <a:r>
              <a:rPr lang="en-GB" b="1" dirty="0" smtClean="0">
                <a:solidFill>
                  <a:schemeClr val="accent2"/>
                </a:solidFill>
                <a:cs typeface="+mn-cs"/>
              </a:rPr>
              <a:t>+</a:t>
            </a:r>
            <a:r>
              <a:rPr lang="en-GB" dirty="0" smtClean="0">
                <a:cs typeface="+mn-cs"/>
              </a:rPr>
              <a:t> </a:t>
            </a:r>
            <a:r>
              <a:rPr lang="en-GB" b="1" dirty="0" smtClean="0">
                <a:solidFill>
                  <a:srgbClr val="FF0000"/>
                </a:solidFill>
                <a:cs typeface="+mn-cs"/>
              </a:rPr>
              <a:t>k</a:t>
            </a:r>
            <a:r>
              <a:rPr lang="en-GB" dirty="0" smtClean="0">
                <a:cs typeface="+mn-cs"/>
              </a:rPr>
              <a:t>b</a:t>
            </a:r>
          </a:p>
          <a:p>
            <a:pPr marL="0" indent="0" algn="ctr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en-GB" b="1" dirty="0" smtClean="0">
                <a:solidFill>
                  <a:srgbClr val="FF0000"/>
                </a:solidFill>
                <a:cs typeface="+mn-cs"/>
              </a:rPr>
              <a:t>k</a:t>
            </a:r>
            <a:r>
              <a:rPr lang="en-GB" dirty="0" smtClean="0">
                <a:solidFill>
                  <a:srgbClr val="FF0000"/>
                </a:solidFill>
                <a:cs typeface="+mn-cs"/>
              </a:rPr>
              <a:t>(</a:t>
            </a:r>
            <a:r>
              <a:rPr lang="en-GB" dirty="0" smtClean="0">
                <a:cs typeface="+mn-cs"/>
              </a:rPr>
              <a:t>a </a:t>
            </a:r>
            <a:r>
              <a:rPr lang="en-GB" b="1" dirty="0" smtClean="0">
                <a:solidFill>
                  <a:schemeClr val="accent2"/>
                </a:solidFill>
                <a:cs typeface="+mn-cs"/>
              </a:rPr>
              <a:t>–</a:t>
            </a:r>
            <a:r>
              <a:rPr lang="en-GB" dirty="0" smtClean="0">
                <a:cs typeface="+mn-cs"/>
              </a:rPr>
              <a:t> b</a:t>
            </a:r>
            <a:r>
              <a:rPr lang="en-GB" dirty="0" smtClean="0">
                <a:solidFill>
                  <a:srgbClr val="FF0000"/>
                </a:solidFill>
                <a:cs typeface="+mn-cs"/>
              </a:rPr>
              <a:t>)</a:t>
            </a:r>
            <a:r>
              <a:rPr lang="en-GB" dirty="0" smtClean="0">
                <a:cs typeface="+mn-cs"/>
              </a:rPr>
              <a:t> = </a:t>
            </a:r>
            <a:r>
              <a:rPr lang="en-GB" b="1" dirty="0" err="1" smtClean="0">
                <a:solidFill>
                  <a:srgbClr val="FF0000"/>
                </a:solidFill>
                <a:cs typeface="+mn-cs"/>
              </a:rPr>
              <a:t>k</a:t>
            </a:r>
            <a:r>
              <a:rPr lang="en-GB" dirty="0" err="1" smtClean="0">
                <a:cs typeface="+mn-cs"/>
              </a:rPr>
              <a:t>a</a:t>
            </a:r>
            <a:r>
              <a:rPr lang="en-GB" dirty="0" smtClean="0">
                <a:cs typeface="+mn-cs"/>
              </a:rPr>
              <a:t> </a:t>
            </a:r>
            <a:r>
              <a:rPr lang="en-GB" b="1" dirty="0" smtClean="0">
                <a:solidFill>
                  <a:schemeClr val="accent2"/>
                </a:solidFill>
                <a:cs typeface="+mn-cs"/>
              </a:rPr>
              <a:t>–</a:t>
            </a:r>
            <a:r>
              <a:rPr lang="en-GB" dirty="0" smtClean="0">
                <a:cs typeface="+mn-cs"/>
              </a:rPr>
              <a:t> </a:t>
            </a:r>
            <a:r>
              <a:rPr lang="en-GB" b="1" dirty="0" smtClean="0">
                <a:solidFill>
                  <a:srgbClr val="FF0000"/>
                </a:solidFill>
                <a:cs typeface="+mn-cs"/>
              </a:rPr>
              <a:t>k</a:t>
            </a:r>
            <a:r>
              <a:rPr lang="en-GB" dirty="0" smtClean="0">
                <a:cs typeface="+mn-cs"/>
              </a:rPr>
              <a:t>b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179512" y="-171400"/>
            <a:ext cx="8784976" cy="6624736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b="1" u="sng" dirty="0" smtClean="0">
                <a:solidFill>
                  <a:srgbClr val="008000"/>
                </a:solidFill>
                <a:latin typeface="Calibri" charset="0"/>
                <a:ea typeface="ＭＳ Ｐゴシック" charset="0"/>
              </a:rPr>
              <a:t>Questions-flash </a:t>
            </a:r>
            <a:r>
              <a:rPr lang="fr-CA" sz="3400" dirty="0" smtClean="0">
                <a:solidFill>
                  <a:srgbClr val="008000"/>
                </a:solidFill>
                <a:latin typeface="Calibri" charset="0"/>
                <a:ea typeface="ＭＳ Ｐゴシック" charset="0"/>
              </a:rPr>
              <a:t>: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Développer les expressions suivantes :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A = 2(</a:t>
            </a:r>
            <a:r>
              <a:rPr lang="fr-CA" sz="3400" dirty="0" smtClean="0">
                <a:solidFill>
                  <a:srgbClr val="009900"/>
                </a:solidFill>
                <a:latin typeface="Calibri" charset="0"/>
                <a:ea typeface="ＭＳ Ｐゴシック" charset="0"/>
              </a:rPr>
              <a:t>3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</a:t>
            </a:r>
            <a:r>
              <a:rPr lang="fr-CA" sz="3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+ </a:t>
            </a:r>
            <a:r>
              <a:rPr lang="fr-CA" sz="3400" b="1" i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)		B = 5(</a:t>
            </a:r>
            <a:r>
              <a:rPr lang="fr-CA" sz="3400" b="1" i="1" dirty="0" smtClean="0">
                <a:solidFill>
                  <a:srgbClr val="009900"/>
                </a:solidFill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</a:t>
            </a:r>
            <a:r>
              <a:rPr lang="fr-CA" sz="3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– 3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)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C = +(</a:t>
            </a:r>
            <a:r>
              <a:rPr lang="fr-CA" sz="3400" dirty="0" smtClean="0">
                <a:solidFill>
                  <a:srgbClr val="009900"/>
                </a:solidFill>
                <a:latin typeface="Calibri" charset="0"/>
                <a:ea typeface="ＭＳ Ｐゴシック" charset="0"/>
              </a:rPr>
              <a:t>3</a:t>
            </a:r>
            <a:r>
              <a:rPr lang="fr-CA" sz="3400" b="1" i="1" dirty="0" smtClean="0">
                <a:solidFill>
                  <a:srgbClr val="009900"/>
                </a:solidFill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</a:t>
            </a:r>
            <a:r>
              <a:rPr lang="fr-CA" sz="3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+ 6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)		D = −(</a:t>
            </a:r>
            <a:r>
              <a:rPr lang="fr-CA" sz="3400" dirty="0" smtClean="0">
                <a:solidFill>
                  <a:srgbClr val="009900"/>
                </a:solidFill>
                <a:latin typeface="Calibri" charset="0"/>
                <a:ea typeface="ＭＳ Ｐゴシック" charset="0"/>
              </a:rPr>
              <a:t>4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</a:t>
            </a:r>
            <a:r>
              <a:rPr lang="fr-CA" sz="3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− </a:t>
            </a:r>
            <a:r>
              <a:rPr lang="fr-CA" sz="3400" b="1" i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)</a:t>
            </a:r>
            <a:endParaRPr lang="fr-CA" sz="3400" dirty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solidFill>
                <a:srgbClr val="008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351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179512" y="-171400"/>
            <a:ext cx="8784976" cy="6624736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b="1" u="sng" dirty="0" smtClean="0">
                <a:solidFill>
                  <a:srgbClr val="008000"/>
                </a:solidFill>
                <a:latin typeface="Calibri" charset="0"/>
                <a:ea typeface="ＭＳ Ｐゴシック" charset="0"/>
              </a:rPr>
              <a:t>Questions-flash </a:t>
            </a:r>
            <a:r>
              <a:rPr lang="fr-CA" sz="3400" dirty="0" smtClean="0">
                <a:solidFill>
                  <a:srgbClr val="008000"/>
                </a:solidFill>
                <a:latin typeface="Calibri" charset="0"/>
                <a:ea typeface="ＭＳ Ｐゴシック" charset="0"/>
              </a:rPr>
              <a:t>: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Développer les expressions suivantes :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A = 2(</a:t>
            </a:r>
            <a:r>
              <a:rPr lang="fr-CA" sz="3400" dirty="0" smtClean="0">
                <a:solidFill>
                  <a:srgbClr val="009900"/>
                </a:solidFill>
                <a:latin typeface="Calibri" charset="0"/>
                <a:ea typeface="ＭＳ Ｐゴシック" charset="0"/>
              </a:rPr>
              <a:t>3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</a:t>
            </a:r>
            <a:r>
              <a:rPr lang="fr-CA" sz="3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+ </a:t>
            </a:r>
            <a:r>
              <a:rPr lang="fr-CA" sz="3400" b="1" i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)	B = 5(</a:t>
            </a:r>
            <a:r>
              <a:rPr lang="fr-CA" sz="3400" b="1" i="1" dirty="0" smtClean="0">
                <a:solidFill>
                  <a:srgbClr val="009900"/>
                </a:solidFill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</a:t>
            </a:r>
            <a:r>
              <a:rPr lang="fr-CA" sz="3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– 3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)	C = 4(</a:t>
            </a:r>
            <a:r>
              <a:rPr lang="fr-CA" sz="3400" dirty="0" smtClean="0">
                <a:solidFill>
                  <a:srgbClr val="009900"/>
                </a:solidFill>
                <a:latin typeface="Calibri" charset="0"/>
                <a:ea typeface="ＭＳ Ｐゴシック" charset="0"/>
              </a:rPr>
              <a:t>3</a:t>
            </a:r>
            <a:r>
              <a:rPr lang="fr-CA" sz="3400" b="1" i="1" dirty="0" smtClean="0">
                <a:solidFill>
                  <a:srgbClr val="009900"/>
                </a:solidFill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</a:t>
            </a:r>
            <a:r>
              <a:rPr lang="fr-CA" sz="3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+ 6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)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D </a:t>
            </a:r>
            <a:r>
              <a:rPr lang="fr-CA" sz="3400" dirty="0">
                <a:latin typeface="Calibri" charset="0"/>
                <a:ea typeface="ＭＳ Ｐゴシック" charset="0"/>
              </a:rPr>
              <a:t>= 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−3(</a:t>
            </a:r>
            <a:r>
              <a:rPr lang="fr-CA" sz="3400" dirty="0" smtClean="0">
                <a:solidFill>
                  <a:srgbClr val="009900"/>
                </a:solidFill>
                <a:latin typeface="Calibri" charset="0"/>
                <a:ea typeface="ＭＳ Ｐゴシック" charset="0"/>
              </a:rPr>
              <a:t>−2</a:t>
            </a:r>
            <a:r>
              <a:rPr lang="fr-CA" sz="3400" b="1" i="1" dirty="0" smtClean="0">
                <a:solidFill>
                  <a:srgbClr val="009900"/>
                </a:solidFill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</a:t>
            </a:r>
            <a:r>
              <a:rPr lang="fr-CA" sz="3400" dirty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+ 4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)</a:t>
            </a:r>
            <a:r>
              <a:rPr lang="fr-CA" sz="3400" dirty="0">
                <a:latin typeface="Calibri" charset="0"/>
                <a:ea typeface="ＭＳ Ｐゴシック" charset="0"/>
              </a:rPr>
              <a:t>	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	E </a:t>
            </a:r>
            <a:r>
              <a:rPr lang="fr-CA" sz="3400" dirty="0">
                <a:latin typeface="Calibri" charset="0"/>
                <a:ea typeface="ＭＳ Ｐゴシック" charset="0"/>
              </a:rPr>
              <a:t>= 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−</a:t>
            </a:r>
            <a:r>
              <a:rPr lang="fr-CA" sz="3400" b="1" i="1" dirty="0" smtClean="0"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(</a:t>
            </a:r>
            <a:r>
              <a:rPr lang="fr-CA" sz="3400" dirty="0">
                <a:solidFill>
                  <a:srgbClr val="009900"/>
                </a:solidFill>
                <a:latin typeface="Calibri" charset="0"/>
                <a:ea typeface="ＭＳ Ｐゴシック" charset="0"/>
              </a:rPr>
              <a:t>2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</a:t>
            </a:r>
            <a:r>
              <a:rPr lang="fr-CA" sz="3400" dirty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– </a:t>
            </a:r>
            <a:r>
              <a:rPr lang="fr-CA" sz="3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3</a:t>
            </a:r>
            <a:r>
              <a:rPr lang="fr-CA" sz="3400" b="1" i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)</a:t>
            </a:r>
            <a:r>
              <a:rPr lang="fr-CA" sz="3400" dirty="0">
                <a:latin typeface="Calibri" charset="0"/>
                <a:ea typeface="ＭＳ Ｐゴシック" charset="0"/>
              </a:rPr>
              <a:t>	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F = −(</a:t>
            </a:r>
            <a:r>
              <a:rPr lang="fr-CA" sz="3400" dirty="0" smtClean="0">
                <a:solidFill>
                  <a:srgbClr val="009900"/>
                </a:solidFill>
                <a:latin typeface="Calibri" charset="0"/>
                <a:ea typeface="ＭＳ Ｐゴシック" charset="0"/>
              </a:rPr>
              <a:t>4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</a:t>
            </a:r>
            <a:r>
              <a:rPr lang="fr-CA" sz="34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− </a:t>
            </a:r>
            <a:r>
              <a:rPr lang="fr-CA" sz="3400" b="1" i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)</a:t>
            </a:r>
            <a:endParaRPr lang="fr-CA" sz="3400" dirty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solidFill>
                <a:srgbClr val="008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028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179512" y="44624"/>
            <a:ext cx="8784976" cy="6624736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b="1" u="sng" dirty="0" smtClean="0">
                <a:solidFill>
                  <a:srgbClr val="008000"/>
                </a:solidFill>
                <a:latin typeface="Calibri" charset="0"/>
                <a:ea typeface="ＭＳ Ｐゴシック" charset="0"/>
              </a:rPr>
              <a:t>Questions-flash </a:t>
            </a:r>
            <a:r>
              <a:rPr lang="fr-CA" sz="3400" dirty="0" smtClean="0">
                <a:solidFill>
                  <a:srgbClr val="008000"/>
                </a:solidFill>
                <a:latin typeface="Calibri" charset="0"/>
                <a:ea typeface="ＭＳ Ｐゴシック" charset="0"/>
              </a:rPr>
              <a:t>: 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Réduire les expressions :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G = 4</a:t>
            </a:r>
            <a:r>
              <a:rPr lang="fr-CA" sz="3400" b="1" i="1" dirty="0"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+ 3</a:t>
            </a:r>
            <a:r>
              <a:rPr lang="fr-CA" sz="3400" b="1" i="1" dirty="0">
                <a:latin typeface="Times"/>
                <a:ea typeface="ＭＳ Ｐゴシック" charset="0"/>
                <a:cs typeface="Times"/>
              </a:rPr>
              <a:t>x</a:t>
            </a: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H = 2a + 4  − 3a + 6 − 2a + 8a – 8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I = </a:t>
            </a:r>
            <a:r>
              <a:rPr lang="fr-CA" sz="3400" b="1" i="1" dirty="0" smtClean="0"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baseline="30000" dirty="0" smtClean="0">
                <a:latin typeface="Calibri" charset="0"/>
                <a:ea typeface="ＭＳ Ｐゴシック" charset="0"/>
              </a:rPr>
              <a:t>2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+ 8</a:t>
            </a:r>
            <a:r>
              <a:rPr lang="fr-CA" sz="3400" b="1" i="1" dirty="0"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– 7 – 8</a:t>
            </a:r>
            <a:r>
              <a:rPr lang="fr-CA" sz="3400" b="1" i="1" dirty="0"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+ 14 – 2</a:t>
            </a:r>
            <a:r>
              <a:rPr lang="fr-CA" sz="3400" b="1" i="1" dirty="0">
                <a:latin typeface="Times"/>
                <a:ea typeface="ＭＳ Ｐゴシック" charset="0"/>
                <a:cs typeface="Times"/>
              </a:rPr>
              <a:t>x</a:t>
            </a:r>
            <a:r>
              <a:rPr lang="fr-CA" sz="3400" baseline="30000" dirty="0" smtClean="0">
                <a:latin typeface="Calibri" charset="0"/>
                <a:ea typeface="ＭＳ Ｐゴシック" charset="0"/>
              </a:rPr>
              <a:t>2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+ 3</a:t>
            </a:r>
            <a:r>
              <a:rPr lang="fr-CA" sz="3400" b="1" i="1" dirty="0">
                <a:latin typeface="Times"/>
                <a:ea typeface="ＭＳ Ｐゴシック" charset="0"/>
                <a:cs typeface="Times"/>
              </a:rPr>
              <a:t>x</a:t>
            </a: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solidFill>
                <a:srgbClr val="008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638211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21425</TotalTime>
  <Words>174</Words>
  <Application>Microsoft Macintosh PowerPoint</Application>
  <PresentationFormat>Présentation à l'écran (4:3)</PresentationFormat>
  <Paragraphs>53</Paragraphs>
  <Slides>13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Modèle par défaut</vt:lpstr>
      <vt:lpstr>Présentation PowerPoint</vt:lpstr>
      <vt:lpstr>4ème      Chapitre 17 :  Calcul littéral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Objectifs 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253</cp:revision>
  <dcterms:created xsi:type="dcterms:W3CDTF">2011-09-03T06:41:12Z</dcterms:created>
  <dcterms:modified xsi:type="dcterms:W3CDTF">2019-04-22T14:15:52Z</dcterms:modified>
</cp:coreProperties>
</file>