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20" r:id="rId2"/>
    <p:sldId id="256" r:id="rId3"/>
    <p:sldId id="371" r:id="rId4"/>
    <p:sldId id="328" r:id="rId5"/>
    <p:sldId id="365" r:id="rId6"/>
    <p:sldId id="366" r:id="rId7"/>
    <p:sldId id="359" r:id="rId8"/>
    <p:sldId id="367" r:id="rId9"/>
    <p:sldId id="364" r:id="rId10"/>
    <p:sldId id="368" r:id="rId11"/>
    <p:sldId id="369" r:id="rId12"/>
    <p:sldId id="372" r:id="rId1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91" autoAdjust="0"/>
    <p:restoredTop sz="94660"/>
  </p:normalViewPr>
  <p:slideViewPr>
    <p:cSldViewPr>
      <p:cViewPr varScale="1">
        <p:scale>
          <a:sx n="82" d="100"/>
          <a:sy n="82" d="100"/>
        </p:scale>
        <p:origin x="-9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1" d="100"/>
        <a:sy n="171" d="100"/>
      </p:scale>
      <p:origin x="0" y="104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ACF615F-6BFD-B343-966A-27D1AFEAC4B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4420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CA" dirty="0" smtClean="0">
                <a:cs typeface="+mn-cs"/>
              </a:rPr>
              <a:t>4BGH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3ACCC47-AE5B-F14B-A197-91024AAE8139}" type="slidenum">
              <a:rPr lang="fr-FR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A8E0A-6B3C-9249-893B-E3F851D5C12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41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109D5-0E43-044B-95FF-218E9F53C9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65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917AD-5662-F64D-AB6A-2E8081A3F7A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727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1002C-BA7A-8840-92AF-1C49ED8BC98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744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re et 4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DC5AC-D897-1747-A3E6-89ECC07866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ACF87-E50C-1740-986E-F8303E72A67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136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E85FB-DB25-D941-AF96-A81B9B6132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41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2FA78-EE70-1641-B0F5-B0ABACAE5C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672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D005F-B1F5-CB46-B9F0-8CD8DC93C8C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57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4B0DD-8260-5241-AFB8-995759D17A0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304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4DA7-307B-1B49-8572-B6D388C395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07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4773B-12DC-134A-A13D-8D73DB5B99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33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300AB-6C53-D84A-95ED-54C9E3AFD65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832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475054F6-F749-3E49-912D-CFBF69C0FA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4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077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658416" cy="5818658"/>
          </a:xfrm>
        </p:spPr>
        <p:txBody>
          <a:bodyPr vert="vert270"/>
          <a:lstStyle/>
          <a:p>
            <a:r>
              <a:rPr lang="fr-CA" sz="2800" u="sng" dirty="0" smtClean="0"/>
              <a:t>Questions-flash :</a:t>
            </a:r>
            <a:endParaRPr lang="fr-CA" sz="2800" u="sng" dirty="0"/>
          </a:p>
        </p:txBody>
      </p:sp>
      <p:pic>
        <p:nvPicPr>
          <p:cNvPr id="3" name="Image 2" descr="Capture d’écran 2019-02-23 à 20.05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4667"/>
            <a:ext cx="5861025" cy="2952328"/>
          </a:xfrm>
          <a:prstGeom prst="rect">
            <a:avLst/>
          </a:prstGeom>
        </p:spPr>
      </p:pic>
      <p:pic>
        <p:nvPicPr>
          <p:cNvPr id="6" name="Image 5" descr="Capture d’écran 2019-02-23 à 20.06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424716"/>
            <a:ext cx="6688584" cy="314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79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b="1" i="1" u="sng" dirty="0" smtClean="0">
                <a:solidFill>
                  <a:srgbClr val="FF6600"/>
                </a:solidFill>
              </a:rPr>
              <a:t>Objectifs 2</a:t>
            </a:r>
            <a:r>
              <a:rPr lang="fr-FR" b="1" i="1" u="sng" dirty="0">
                <a:solidFill>
                  <a:srgbClr val="FF6600"/>
                </a:solidFill>
              </a:rPr>
              <a:t> : </a:t>
            </a:r>
            <a:endParaRPr lang="fr-FR" b="1" i="1" u="sng" dirty="0" smtClean="0">
              <a:solidFill>
                <a:srgbClr val="FF6600"/>
              </a:solidFill>
            </a:endParaRPr>
          </a:p>
          <a:p>
            <a:pPr marL="0" indent="0" algn="ctr">
              <a:buNone/>
            </a:pPr>
            <a:r>
              <a:rPr lang="fr-FR" i="1" dirty="0" smtClean="0">
                <a:solidFill>
                  <a:srgbClr val="FF6600"/>
                </a:solidFill>
              </a:rPr>
              <a:t>- </a:t>
            </a:r>
            <a:r>
              <a:rPr lang="fr-FR" i="1" dirty="0">
                <a:solidFill>
                  <a:srgbClr val="FF6600"/>
                </a:solidFill>
              </a:rPr>
              <a:t>Savoir calculer </a:t>
            </a:r>
            <a:r>
              <a:rPr lang="fr-FR" i="1" dirty="0" smtClean="0">
                <a:solidFill>
                  <a:srgbClr val="FF6600"/>
                </a:solidFill>
              </a:rPr>
              <a:t>et interpréter </a:t>
            </a:r>
            <a:r>
              <a:rPr lang="fr-FR" i="1" dirty="0">
                <a:solidFill>
                  <a:srgbClr val="FF6600"/>
                </a:solidFill>
              </a:rPr>
              <a:t>la moyenne d’une série de données. </a:t>
            </a:r>
          </a:p>
          <a:p>
            <a:pPr marL="0" indent="0" algn="ctr">
              <a:buNone/>
            </a:pPr>
            <a:r>
              <a:rPr lang="fr-FR" i="1" dirty="0" smtClean="0">
                <a:solidFill>
                  <a:srgbClr val="FF6600"/>
                </a:solidFill>
              </a:rPr>
              <a:t>- Savoir calculer </a:t>
            </a:r>
            <a:r>
              <a:rPr lang="fr-FR" i="1" dirty="0">
                <a:solidFill>
                  <a:srgbClr val="FF6600"/>
                </a:solidFill>
              </a:rPr>
              <a:t>et </a:t>
            </a:r>
            <a:r>
              <a:rPr lang="fr-FR" i="1" dirty="0" smtClean="0">
                <a:solidFill>
                  <a:srgbClr val="FF6600"/>
                </a:solidFill>
              </a:rPr>
              <a:t>interpréter </a:t>
            </a:r>
            <a:r>
              <a:rPr lang="fr-FR" i="1" dirty="0">
                <a:solidFill>
                  <a:srgbClr val="FF6600"/>
                </a:solidFill>
              </a:rPr>
              <a:t>la médiane d’une série de données de petit effectif total. </a:t>
            </a:r>
            <a:r>
              <a:rPr lang="fr-FR" i="1" dirty="0" smtClean="0">
                <a:solidFill>
                  <a:srgbClr val="FF6600"/>
                </a:solidFill>
              </a:rPr>
              <a:t> </a:t>
            </a:r>
            <a:endParaRPr lang="fr-FR" i="1" u="sng" dirty="0" smtClean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483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0325" y="692150"/>
            <a:ext cx="7129463" cy="3960813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dirty="0" smtClean="0">
                <a:latin typeface="Verdana" charset="0"/>
                <a:cs typeface="+mj-cs"/>
              </a:rPr>
              <a:t>4</a:t>
            </a:r>
            <a:r>
              <a:rPr lang="fr-FR" sz="4000" baseline="30000" dirty="0" smtClean="0">
                <a:latin typeface="Verdana" charset="0"/>
                <a:cs typeface="+mj-cs"/>
              </a:rPr>
              <a:t>ème</a:t>
            </a:r>
            <a:r>
              <a:rPr lang="fr-FR" sz="4000" dirty="0" smtClean="0">
                <a:latin typeface="Verdana" charset="0"/>
                <a:cs typeface="+mj-cs"/>
              </a:rPr>
              <a:t/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dirty="0" smtClean="0">
                <a:latin typeface="Verdana" charset="0"/>
                <a:cs typeface="+mj-cs"/>
              </a:rPr>
              <a:t/>
            </a:r>
            <a:br>
              <a:rPr lang="fr-FR" sz="4000" dirty="0" smtClean="0">
                <a:latin typeface="Verdana" charset="0"/>
                <a:cs typeface="+mj-cs"/>
              </a:rPr>
            </a:br>
            <a:r>
              <a:rPr lang="fr-FR" sz="4000" dirty="0" smtClean="0">
                <a:solidFill>
                  <a:srgbClr val="FF0000"/>
                </a:solidFill>
                <a:latin typeface="Verdana" charset="0"/>
                <a:cs typeface="+mj-cs"/>
              </a:rPr>
              <a:t>Chapitre 13 : </a:t>
            </a:r>
            <a:br>
              <a:rPr lang="fr-FR" sz="4000" dirty="0" smtClean="0">
                <a:solidFill>
                  <a:srgbClr val="FF0000"/>
                </a:solidFill>
                <a:latin typeface="Verdana" charset="0"/>
                <a:cs typeface="+mj-cs"/>
              </a:rPr>
            </a:br>
            <a:r>
              <a:rPr lang="fr-FR" sz="4000" dirty="0" smtClean="0">
                <a:solidFill>
                  <a:srgbClr val="FF0000"/>
                </a:solidFill>
                <a:latin typeface="Verdana" charset="0"/>
                <a:cs typeface="+mj-cs"/>
              </a:rPr>
              <a:t>Traitements de données (2)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b="1" i="1" u="sng" dirty="0">
                <a:solidFill>
                  <a:srgbClr val="FF6600"/>
                </a:solidFill>
              </a:rPr>
              <a:t>Objectif 1 : </a:t>
            </a:r>
            <a:endParaRPr lang="fr-FR" b="1" i="1" u="sng" dirty="0" smtClean="0">
              <a:solidFill>
                <a:srgbClr val="FF6600"/>
              </a:solidFill>
            </a:endParaRPr>
          </a:p>
          <a:p>
            <a:pPr marL="0" indent="0" algn="ctr">
              <a:buNone/>
            </a:pPr>
            <a:r>
              <a:rPr lang="fr-FR" i="1" dirty="0" smtClean="0">
                <a:solidFill>
                  <a:srgbClr val="FF6600"/>
                </a:solidFill>
              </a:rPr>
              <a:t>Savoir </a:t>
            </a:r>
            <a:r>
              <a:rPr lang="fr-FR" i="1" dirty="0">
                <a:solidFill>
                  <a:srgbClr val="FF6600"/>
                </a:solidFill>
              </a:rPr>
              <a:t>lire, interpréter et représenter des données sous forme de diagrammes circulaires.</a:t>
            </a:r>
            <a:r>
              <a:rPr lang="fr-FR" dirty="0">
                <a:solidFill>
                  <a:srgbClr val="FF6600"/>
                </a:solidFill>
              </a:rPr>
              <a:t> </a:t>
            </a:r>
            <a:endParaRPr lang="fr-CA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280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2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b="1" i="1" u="sng" dirty="0">
                <a:solidFill>
                  <a:srgbClr val="FF6600"/>
                </a:solidFill>
              </a:rPr>
              <a:t>Objectif 1 : </a:t>
            </a:r>
            <a:endParaRPr lang="fr-FR" b="1" i="1" u="sng" dirty="0" smtClean="0">
              <a:solidFill>
                <a:srgbClr val="FF6600"/>
              </a:solidFill>
            </a:endParaRPr>
          </a:p>
          <a:p>
            <a:pPr marL="0" indent="0" algn="ctr">
              <a:buNone/>
            </a:pPr>
            <a:r>
              <a:rPr lang="fr-FR" i="1" dirty="0" smtClean="0">
                <a:solidFill>
                  <a:srgbClr val="FF6600"/>
                </a:solidFill>
              </a:rPr>
              <a:t>Savoir </a:t>
            </a:r>
            <a:r>
              <a:rPr lang="fr-FR" i="1" dirty="0">
                <a:solidFill>
                  <a:srgbClr val="FF6600"/>
                </a:solidFill>
              </a:rPr>
              <a:t>lire, interpréter et représenter des données sous forme de diagrammes circulaires.</a:t>
            </a:r>
            <a:r>
              <a:rPr lang="fr-FR" dirty="0">
                <a:solidFill>
                  <a:srgbClr val="FF6600"/>
                </a:solidFill>
              </a:rPr>
              <a:t> </a:t>
            </a:r>
            <a:endParaRPr lang="fr-CA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70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fr-CA" sz="2800" u="sng" dirty="0" smtClean="0"/>
              <a:t>Questions-flash :</a:t>
            </a:r>
            <a:endParaRPr lang="fr-CA" sz="2800" u="sng" dirty="0"/>
          </a:p>
        </p:txBody>
      </p:sp>
      <p:pic>
        <p:nvPicPr>
          <p:cNvPr id="3" name="Image 2" descr="Capture d’écran 2019-02-23 à 17.16.3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7342122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995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CA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Séance </a:t>
            </a:r>
            <a:r>
              <a:rPr lang="fr-CA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66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charset="0"/>
              </a:rPr>
              <a:t>3</a:t>
            </a:r>
            <a:endParaRPr lang="fr-CA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60066"/>
              </a:solidFill>
              <a:effectLst>
                <a:reflection blurRad="12700" stA="28000" endPos="45000" dist="1000" dir="5400000" sy="-100000" algn="bl" rotWithShape="0"/>
              </a:effectLst>
              <a:latin typeface="Calibri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fr-CA" sz="2800" u="sng" dirty="0" smtClean="0"/>
              <a:t>Questions-flash :</a:t>
            </a:r>
            <a:endParaRPr lang="fr-CA" sz="2800" u="sng" dirty="0"/>
          </a:p>
        </p:txBody>
      </p:sp>
      <p:pic>
        <p:nvPicPr>
          <p:cNvPr id="4" name="Image 3" descr="Capture d’écran 2019-02-23 à 17.35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08720"/>
            <a:ext cx="6731000" cy="35179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95536" y="4437112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400" dirty="0" smtClean="0"/>
              <a:t>a) </a:t>
            </a:r>
            <a:r>
              <a:rPr lang="fr-CA" sz="2400" dirty="0" err="1" smtClean="0"/>
              <a:t>Mariami</a:t>
            </a:r>
            <a:r>
              <a:rPr lang="fr-CA" sz="2400" dirty="0" smtClean="0"/>
              <a:t> a-t-elle dormi au moins 8 heures chaque nuit ? Justifier.</a:t>
            </a:r>
          </a:p>
          <a:p>
            <a:r>
              <a:rPr lang="fr-CA" sz="2400" dirty="0" smtClean="0"/>
              <a:t>b) Donner son temps moyen de sommeil quotidien cette semaine sans calculer.</a:t>
            </a:r>
            <a:endParaRPr lang="fr-CA" sz="2400" dirty="0"/>
          </a:p>
        </p:txBody>
      </p:sp>
    </p:spTree>
    <p:extLst>
      <p:ext uri="{BB962C8B-B14F-4D97-AF65-F5344CB8AC3E}">
        <p14:creationId xmlns:p14="http://schemas.microsoft.com/office/powerpoint/2010/main" val="1004436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b="1" i="1" u="sng" dirty="0" smtClean="0">
                <a:solidFill>
                  <a:srgbClr val="FF6600"/>
                </a:solidFill>
              </a:rPr>
              <a:t>Objectifs 2</a:t>
            </a:r>
            <a:r>
              <a:rPr lang="fr-FR" b="1" i="1" u="sng" dirty="0">
                <a:solidFill>
                  <a:srgbClr val="FF6600"/>
                </a:solidFill>
              </a:rPr>
              <a:t> : </a:t>
            </a:r>
            <a:endParaRPr lang="fr-FR" b="1" i="1" u="sng" dirty="0" smtClean="0">
              <a:solidFill>
                <a:srgbClr val="FF6600"/>
              </a:solidFill>
            </a:endParaRPr>
          </a:p>
          <a:p>
            <a:pPr marL="0" indent="0" algn="ctr">
              <a:buNone/>
            </a:pPr>
            <a:r>
              <a:rPr lang="fr-FR" i="1" dirty="0" smtClean="0">
                <a:solidFill>
                  <a:srgbClr val="FF6600"/>
                </a:solidFill>
              </a:rPr>
              <a:t>- </a:t>
            </a:r>
            <a:r>
              <a:rPr lang="fr-FR" i="1" dirty="0">
                <a:solidFill>
                  <a:srgbClr val="FF6600"/>
                </a:solidFill>
              </a:rPr>
              <a:t>Savoir calculer </a:t>
            </a:r>
            <a:r>
              <a:rPr lang="fr-FR" i="1" dirty="0" smtClean="0">
                <a:solidFill>
                  <a:srgbClr val="FF6600"/>
                </a:solidFill>
              </a:rPr>
              <a:t>et interpréter </a:t>
            </a:r>
            <a:r>
              <a:rPr lang="fr-FR" i="1" dirty="0">
                <a:solidFill>
                  <a:srgbClr val="FF6600"/>
                </a:solidFill>
              </a:rPr>
              <a:t>la moyenne d’une série de données. </a:t>
            </a:r>
          </a:p>
          <a:p>
            <a:pPr marL="0" indent="0" algn="ctr">
              <a:buNone/>
            </a:pPr>
            <a:r>
              <a:rPr lang="fr-FR" i="1" dirty="0" smtClean="0">
                <a:solidFill>
                  <a:srgbClr val="FF6600"/>
                </a:solidFill>
              </a:rPr>
              <a:t>- Savoir calculer </a:t>
            </a:r>
            <a:r>
              <a:rPr lang="fr-FR" i="1" dirty="0">
                <a:solidFill>
                  <a:srgbClr val="FF6600"/>
                </a:solidFill>
              </a:rPr>
              <a:t>et </a:t>
            </a:r>
            <a:r>
              <a:rPr lang="fr-FR" i="1" dirty="0" smtClean="0">
                <a:solidFill>
                  <a:srgbClr val="FF6600"/>
                </a:solidFill>
              </a:rPr>
              <a:t>interpréter </a:t>
            </a:r>
            <a:r>
              <a:rPr lang="fr-FR" i="1" dirty="0">
                <a:solidFill>
                  <a:srgbClr val="FF6600"/>
                </a:solidFill>
              </a:rPr>
              <a:t>la médiane d’une série de données de petit effectif total. </a:t>
            </a:r>
            <a:r>
              <a:rPr lang="fr-FR" i="1" dirty="0" smtClean="0">
                <a:solidFill>
                  <a:srgbClr val="FF6600"/>
                </a:solidFill>
              </a:rPr>
              <a:t> </a:t>
            </a:r>
            <a:endParaRPr lang="fr-FR" i="1" u="sng" dirty="0" smtClean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259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16108</TotalTime>
  <Words>63</Words>
  <Application>Microsoft Macintosh PowerPoint</Application>
  <PresentationFormat>Présentation à l'écran (4:3)</PresentationFormat>
  <Paragraphs>22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Modèle par défaut</vt:lpstr>
      <vt:lpstr>Présentation PowerPoint</vt:lpstr>
      <vt:lpstr>4ème  Chapitre 13 :  Traitements de données (2)</vt:lpstr>
      <vt:lpstr>Présentation PowerPoint</vt:lpstr>
      <vt:lpstr>Présentation PowerPoint</vt:lpstr>
      <vt:lpstr>Présentation PowerPoint</vt:lpstr>
      <vt:lpstr>Questions-flash :</vt:lpstr>
      <vt:lpstr>Présentation PowerPoint</vt:lpstr>
      <vt:lpstr>Questions-flash :</vt:lpstr>
      <vt:lpstr>Présentation PowerPoint</vt:lpstr>
      <vt:lpstr>Présentation PowerPoint</vt:lpstr>
      <vt:lpstr>Questions-flash :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3 :  GRANDEURS COMPOSEES</dc:title>
  <dc:creator>jlh</dc:creator>
  <cp:lastModifiedBy>Julie Lai-Hang</cp:lastModifiedBy>
  <cp:revision>179</cp:revision>
  <dcterms:created xsi:type="dcterms:W3CDTF">2011-09-03T06:41:12Z</dcterms:created>
  <dcterms:modified xsi:type="dcterms:W3CDTF">2019-02-23T16:51:41Z</dcterms:modified>
</cp:coreProperties>
</file>