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0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306" r:id="rId2"/>
    <p:sldId id="329" r:id="rId3"/>
    <p:sldId id="340" r:id="rId4"/>
    <p:sldId id="318" r:id="rId5"/>
    <p:sldId id="283" r:id="rId6"/>
    <p:sldId id="307" r:id="rId7"/>
    <p:sldId id="325" r:id="rId8"/>
    <p:sldId id="326" r:id="rId9"/>
    <p:sldId id="327" r:id="rId10"/>
    <p:sldId id="314" r:id="rId11"/>
    <p:sldId id="328" r:id="rId12"/>
    <p:sldId id="311" r:id="rId13"/>
    <p:sldId id="337" r:id="rId14"/>
    <p:sldId id="336" r:id="rId15"/>
    <p:sldId id="335" r:id="rId16"/>
    <p:sldId id="338" r:id="rId17"/>
    <p:sldId id="339" r:id="rId18"/>
  </p:sldIdLst>
  <p:sldSz cx="9144000" cy="6858000" type="screen4x3"/>
  <p:notesSz cx="6873875" cy="100631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68" autoAdjust="0"/>
    <p:restoredTop sz="94660"/>
  </p:normalViewPr>
  <p:slideViewPr>
    <p:cSldViewPr>
      <p:cViewPr varScale="1">
        <p:scale>
          <a:sx n="76" d="100"/>
          <a:sy n="76" d="100"/>
        </p:scale>
        <p:origin x="-23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image" Target="../media/image2.emf"/><Relationship Id="rId2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54063"/>
            <a:ext cx="5033963" cy="3775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79963"/>
            <a:ext cx="549910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 smtClean="0"/>
              <a:t>Cliquez pour modifier les styles du texte du masque</a:t>
            </a:r>
          </a:p>
          <a:p>
            <a:pPr lvl="1"/>
            <a:r>
              <a:rPr lang="fr-FR" noProof="0" dirty="0" smtClean="0"/>
              <a:t>Deuxième niveau</a:t>
            </a:r>
          </a:p>
          <a:p>
            <a:pPr lvl="2"/>
            <a:r>
              <a:rPr lang="fr-FR" noProof="0" dirty="0" smtClean="0"/>
              <a:t>Troisième niveau</a:t>
            </a:r>
          </a:p>
          <a:p>
            <a:pPr lvl="3"/>
            <a:r>
              <a:rPr lang="fr-FR" noProof="0" dirty="0" smtClean="0"/>
              <a:t>Quatrième niveau</a:t>
            </a:r>
          </a:p>
          <a:p>
            <a:pPr lvl="4"/>
            <a:r>
              <a:rPr lang="fr-FR" noProof="0" dirty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latin typeface="Verdana"/>
                <a:cs typeface="+mn-cs"/>
              </a:defRPr>
            </a:lvl1pPr>
          </a:lstStyle>
          <a:p>
            <a:pPr>
              <a:defRPr/>
            </a:pPr>
            <a:fld id="{1E62A8A6-BE77-CB43-B4AA-25229FC5D5F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4988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2A8A6-BE77-CB43-B4AA-25229FC5D5F9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8829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mtClean="0"/>
              <a:t>p38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2A8A6-BE77-CB43-B4AA-25229FC5D5F9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0519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SESAMATH4 p37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2A8A6-BE77-CB43-B4AA-25229FC5D5F9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8934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SESAMATH4 p36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2A8A6-BE77-CB43-B4AA-25229FC5D5F9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0441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A" dirty="0" smtClean="0"/>
              <a:t>SESAMATH4 p35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62A8A6-BE77-CB43-B4AA-25229FC5D5F9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80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998FA-ED3D-124C-B760-24D7A461C97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0867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CA25D-7895-E542-8211-F645D835A7E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2878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B2895-A5BB-FB41-B20A-072DE093C58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3177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38083-3260-5440-8E8A-59F2AA77190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700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D2D46-C408-414A-B0E0-11E6397E266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570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44473-1ABD-F34B-B04A-78399A06C5C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410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5E7F8-3727-274B-A364-D342F4B9523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70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4A643-1697-384E-AB09-AEBB07DDC4A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192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DE868-0F7B-4143-BAEE-92D6C57E047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664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AE1A1-5CA6-A347-A91D-4CE0BA194F7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213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6CA6-EDFC-AB4D-B367-CEA396CD27F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180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Verdan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Verdana"/>
                <a:cs typeface="+mn-cs"/>
              </a:defRPr>
            </a:lvl1pPr>
          </a:lstStyle>
          <a:p>
            <a:pPr>
              <a:defRPr/>
            </a:pPr>
            <a:fld id="{C1C8C1B1-E119-284E-94B8-83D8BCBB5E3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Verdana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Verdana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0.bin"/><Relationship Id="rId5" Type="http://schemas.openxmlformats.org/officeDocument/2006/relationships/image" Target="../media/image1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4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1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914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3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058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1912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Activité 2</a:t>
            </a:r>
            <a:endParaRPr lang="fr-CA" sz="3400" dirty="0" smtClean="0">
              <a:solidFill>
                <a:srgbClr val="000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i="1" u="sng" dirty="0" smtClean="0">
                <a:latin typeface="Calibri" charset="0"/>
                <a:ea typeface="ＭＳ Ｐゴシック" charset="0"/>
              </a:rPr>
              <a:t>Applications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Un écran de télévision de format 16/9 a une largeur égale aux       de sa hauteur. Un tel écran a une largeur de 112 cm.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Calculer la hauteur de cet écran.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841681"/>
              </p:ext>
            </p:extLst>
          </p:nvPr>
        </p:nvGraphicFramePr>
        <p:xfrm>
          <a:off x="3635896" y="2420888"/>
          <a:ext cx="58896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…quation" r:id="rId3" imgW="228600" imgH="419100" progId="Equation.3">
                  <p:embed/>
                </p:oleObj>
              </mc:Choice>
              <mc:Fallback>
                <p:oleObj name="…quation" r:id="rId3" imgW="2286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35896" y="2420888"/>
                        <a:ext cx="588962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7577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4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83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03-28 à 16.37.5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068"/>
            <a:ext cx="8458200" cy="67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662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03-28 à 16.36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404664"/>
            <a:ext cx="8900189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71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5721499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3600" u="sng" dirty="0" smtClean="0">
                <a:latin typeface="+mn-lt"/>
              </a:rPr>
              <a:t>Exercice 46 p37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3600" dirty="0" smtClean="0">
                <a:latin typeface="+mn-lt"/>
              </a:rPr>
              <a:t>Trois </a:t>
            </a:r>
            <a:r>
              <a:rPr lang="fr-FR" sz="3600" dirty="0">
                <a:latin typeface="+mn-lt"/>
              </a:rPr>
              <a:t>amis ont </a:t>
            </a:r>
            <a:r>
              <a:rPr lang="fr-FR" sz="3600" dirty="0" smtClean="0">
                <a:latin typeface="+mn-lt"/>
              </a:rPr>
              <a:t>mangé les    </a:t>
            </a:r>
            <a:r>
              <a:rPr lang="fr-FR" sz="3600" dirty="0">
                <a:latin typeface="+mn-lt"/>
              </a:rPr>
              <a:t>d’un gâteau.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3600" dirty="0">
                <a:latin typeface="+mn-lt"/>
              </a:rPr>
              <a:t>Ils décident de se partager équitablement le reste de ce gâteau.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z="3600" dirty="0">
                <a:latin typeface="+mn-lt"/>
              </a:rPr>
              <a:t>Calculer la fraction du gâteau qu’aura chacun d’entre eux.</a:t>
            </a:r>
          </a:p>
          <a:p>
            <a:endParaRPr lang="fr-CA" dirty="0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806378"/>
              </p:ext>
            </p:extLst>
          </p:nvPr>
        </p:nvGraphicFramePr>
        <p:xfrm>
          <a:off x="5639072" y="1196752"/>
          <a:ext cx="527100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…quation" r:id="rId4" imgW="152400" imgH="419100" progId="Equation.3">
                  <p:embed/>
                </p:oleObj>
              </mc:Choice>
              <mc:Fallback>
                <p:oleObj name="…quation" r:id="rId4" imgW="152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39072" y="1196752"/>
                        <a:ext cx="527100" cy="1224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5015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03-28 à 16.38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87884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94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03-28 à 16.38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87376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01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981075"/>
            <a:ext cx="7488238" cy="4320133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latin typeface="Verdana" charset="0"/>
                <a:cs typeface="+mj-cs"/>
              </a:rPr>
              <a:t>4</a:t>
            </a:r>
            <a:r>
              <a:rPr lang="fr-FR" baseline="30000" dirty="0" smtClean="0">
                <a:latin typeface="Verdana" charset="0"/>
                <a:cs typeface="+mj-cs"/>
              </a:rPr>
              <a:t>ème</a:t>
            </a:r>
            <a:r>
              <a:rPr lang="fr-FR" dirty="0" smtClean="0">
                <a:latin typeface="Verdana" charset="0"/>
                <a:cs typeface="+mj-cs"/>
              </a:rPr>
              <a:t/>
            </a:r>
            <a:br>
              <a:rPr lang="fr-FR" dirty="0" smtClean="0">
                <a:latin typeface="Verdana" charset="0"/>
                <a:cs typeface="+mj-cs"/>
              </a:rPr>
            </a:br>
            <a:r>
              <a:rPr lang="fr-FR" dirty="0" smtClean="0">
                <a:latin typeface="Verdana" charset="0"/>
                <a:cs typeface="+mj-cs"/>
              </a:rPr>
              <a:t>    </a:t>
            </a:r>
            <a:br>
              <a:rPr lang="fr-FR" dirty="0" smtClean="0">
                <a:latin typeface="Verdana" charset="0"/>
                <a:cs typeface="+mj-cs"/>
              </a:rPr>
            </a:br>
            <a:r>
              <a:rPr lang="fr-FR" dirty="0" smtClean="0">
                <a:latin typeface="Verdana" charset="0"/>
                <a:cs typeface="+mj-cs"/>
              </a:rPr>
              <a:t>Chapitre </a:t>
            </a:r>
            <a:r>
              <a:rPr lang="fr-FR" dirty="0" smtClean="0">
                <a:latin typeface="Verdana" charset="0"/>
                <a:cs typeface="+mj-cs"/>
              </a:rPr>
              <a:t>22 </a:t>
            </a:r>
            <a:r>
              <a:rPr lang="fr-FR" dirty="0" smtClean="0">
                <a:latin typeface="Verdana" charset="0"/>
                <a:cs typeface="+mj-cs"/>
              </a:rPr>
              <a:t>:</a:t>
            </a:r>
            <a:br>
              <a:rPr lang="fr-FR" dirty="0" smtClean="0">
                <a:latin typeface="Verdana" charset="0"/>
                <a:cs typeface="+mj-cs"/>
              </a:rPr>
            </a:br>
            <a:r>
              <a:rPr lang="fr-FR" sz="2400" dirty="0" smtClean="0">
                <a:latin typeface="Verdana" charset="0"/>
                <a:cs typeface="+mj-cs"/>
              </a:rPr>
              <a:t/>
            </a:r>
            <a:br>
              <a:rPr lang="fr-FR" sz="2400" dirty="0" smtClean="0">
                <a:latin typeface="Verdana" charset="0"/>
                <a:cs typeface="+mj-cs"/>
              </a:rPr>
            </a:br>
            <a:r>
              <a:rPr lang="fr-FR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Nombres en écriture fractionnaire</a:t>
            </a:r>
            <a:r>
              <a:rPr lang="fr-FR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(4)</a:t>
            </a:r>
            <a:endParaRPr lang="fr-FR" b="1" dirty="0" smtClean="0">
              <a:solidFill>
                <a:srgbClr val="99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83993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192688"/>
          </a:xfrm>
        </p:spPr>
        <p:txBody>
          <a:bodyPr/>
          <a:lstStyle/>
          <a:p>
            <a:pPr marL="0" indent="0">
              <a:buNone/>
            </a:pPr>
            <a:r>
              <a:rPr lang="fr-CA" sz="3000" dirty="0" smtClean="0"/>
              <a:t>Sur </a:t>
            </a:r>
            <a:r>
              <a:rPr lang="fr-CA" sz="3000" dirty="0" err="1" smtClean="0"/>
              <a:t>Matoumatheux</a:t>
            </a:r>
            <a:endParaRPr lang="fr-CA" sz="3000" dirty="0" smtClean="0"/>
          </a:p>
          <a:p>
            <a:pPr marL="0" indent="0">
              <a:buNone/>
            </a:pPr>
            <a:endParaRPr lang="fr-CA" sz="3000" dirty="0" smtClean="0"/>
          </a:p>
          <a:p>
            <a:pPr marL="0" indent="0">
              <a:buNone/>
            </a:pPr>
            <a:r>
              <a:rPr lang="fr-CA" sz="3000" dirty="0" smtClean="0"/>
              <a:t>Cliquez sur </a:t>
            </a:r>
          </a:p>
          <a:p>
            <a:pPr marL="0" indent="0">
              <a:buNone/>
            </a:pPr>
            <a:r>
              <a:rPr lang="fr-CA" sz="3000" dirty="0" smtClean="0"/>
              <a:t>- 4</a:t>
            </a:r>
            <a:r>
              <a:rPr lang="fr-CA" sz="3000" baseline="30000" dirty="0" smtClean="0"/>
              <a:t>ème</a:t>
            </a:r>
            <a:endParaRPr lang="fr-CA" sz="3000" dirty="0" smtClean="0"/>
          </a:p>
          <a:p>
            <a:pPr>
              <a:buFontTx/>
              <a:buChar char="-"/>
            </a:pPr>
            <a:r>
              <a:rPr lang="fr-CA" sz="3000" dirty="0" smtClean="0"/>
              <a:t>Les fractions</a:t>
            </a:r>
          </a:p>
          <a:p>
            <a:pPr marL="0" indent="0">
              <a:buNone/>
            </a:pPr>
            <a:r>
              <a:rPr lang="fr-CA" sz="3000" dirty="0" smtClean="0"/>
              <a:t>Puis « inverse et opposé »</a:t>
            </a:r>
          </a:p>
          <a:p>
            <a:pPr marL="0" indent="0">
              <a:buNone/>
            </a:pPr>
            <a:r>
              <a:rPr lang="fr-CA" sz="3000" dirty="0" smtClean="0"/>
              <a:t>« multiplication ou division » </a:t>
            </a:r>
            <a:r>
              <a:rPr lang="fr-CA" sz="3000" dirty="0" smtClean="0">
                <a:sym typeface="Wingdings"/>
              </a:rPr>
              <a:t>division</a:t>
            </a:r>
          </a:p>
          <a:p>
            <a:pPr marL="0" indent="0">
              <a:buNone/>
            </a:pPr>
            <a:r>
              <a:rPr lang="fr-CA" sz="3000" dirty="0" smtClean="0"/>
              <a:t>« signe d’une expression »</a:t>
            </a:r>
          </a:p>
          <a:p>
            <a:pPr marL="0" indent="0">
              <a:buNone/>
            </a:pPr>
            <a:r>
              <a:rPr lang="fr-CA" sz="3000" dirty="0" smtClean="0"/>
              <a:t>« addition ou soustraction »</a:t>
            </a:r>
          </a:p>
          <a:p>
            <a:pPr marL="0" indent="0">
              <a:buNone/>
            </a:pPr>
            <a:r>
              <a:rPr lang="fr-CA" sz="3000" dirty="0" smtClean="0"/>
              <a:t>« simplifier une expression »</a:t>
            </a:r>
          </a:p>
          <a:p>
            <a:pPr marL="0" indent="0">
              <a:buNone/>
            </a:pPr>
            <a:r>
              <a:rPr lang="fr-CA" sz="3000" dirty="0"/>
              <a:t>« multiplication ou division » </a:t>
            </a:r>
            <a:r>
              <a:rPr lang="fr-CA" sz="3000" dirty="0" smtClean="0">
                <a:sym typeface="Wingdings"/>
              </a:rPr>
              <a:t></a:t>
            </a:r>
            <a:r>
              <a:rPr lang="fr-CA" sz="3000" dirty="0" smtClean="0"/>
              <a:t>multiplication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73740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12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Activité 1</a:t>
            </a:r>
            <a:endParaRPr lang="fr-CA" sz="3400" dirty="0" smtClean="0">
              <a:solidFill>
                <a:srgbClr val="000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D’après la vidéo, donner la valeur exacte de l’inverse des nombres suivants :</a:t>
            </a: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a) −4			b) 0,3		c) </a:t>
            </a: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d) 			e)			f)</a:t>
            </a: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953361"/>
              </p:ext>
            </p:extLst>
          </p:nvPr>
        </p:nvGraphicFramePr>
        <p:xfrm>
          <a:off x="6411812" y="2852936"/>
          <a:ext cx="392436" cy="1080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9" name="…quation" r:id="rId3" imgW="152400" imgH="419100" progId="Equation.3">
                  <p:embed/>
                </p:oleObj>
              </mc:Choice>
              <mc:Fallback>
                <p:oleObj name="…quation" r:id="rId3" imgW="152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11812" y="2852936"/>
                        <a:ext cx="392436" cy="1080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92459"/>
              </p:ext>
            </p:extLst>
          </p:nvPr>
        </p:nvGraphicFramePr>
        <p:xfrm>
          <a:off x="1043608" y="3932583"/>
          <a:ext cx="392436" cy="1080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0" name="…quation" r:id="rId5" imgW="152400" imgH="419100" progId="Equation.3">
                  <p:embed/>
                </p:oleObj>
              </mc:Choice>
              <mc:Fallback>
                <p:oleObj name="…quation" r:id="rId5" imgW="152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3932583"/>
                        <a:ext cx="392436" cy="1080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346565"/>
              </p:ext>
            </p:extLst>
          </p:nvPr>
        </p:nvGraphicFramePr>
        <p:xfrm>
          <a:off x="3649663" y="3932087"/>
          <a:ext cx="6540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1" name="…quation" r:id="rId7" imgW="254000" imgH="419100" progId="Equation.3">
                  <p:embed/>
                </p:oleObj>
              </mc:Choice>
              <mc:Fallback>
                <p:oleObj name="…quation" r:id="rId7" imgW="2540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49663" y="3932087"/>
                        <a:ext cx="654050" cy="108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234051"/>
              </p:ext>
            </p:extLst>
          </p:nvPr>
        </p:nvGraphicFramePr>
        <p:xfrm>
          <a:off x="6366222" y="3860874"/>
          <a:ext cx="6540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2" name="…quation" r:id="rId9" imgW="254000" imgH="419100" progId="Equation.3">
                  <p:embed/>
                </p:oleObj>
              </mc:Choice>
              <mc:Fallback>
                <p:oleObj name="…quation" r:id="rId9" imgW="2540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66222" y="3860874"/>
                        <a:ext cx="654050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097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3"/>
            <a:ext cx="8363272" cy="561662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3400" i="1" u="sng" dirty="0" smtClean="0">
                <a:cs typeface="+mn-cs"/>
              </a:rPr>
              <a:t>Définition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3400" dirty="0" smtClean="0">
                <a:cs typeface="+mn-cs"/>
              </a:rPr>
              <a:t>Deux nombres relatifs sont dits </a:t>
            </a:r>
            <a:r>
              <a:rPr lang="fr-FR" sz="3400" u="sng" dirty="0" smtClean="0">
                <a:solidFill>
                  <a:srgbClr val="FF0000"/>
                </a:solidFill>
                <a:cs typeface="+mn-cs"/>
              </a:rPr>
              <a:t>inverses</a:t>
            </a:r>
            <a:r>
              <a:rPr lang="fr-FR" sz="3400" dirty="0" smtClean="0">
                <a:cs typeface="+mn-cs"/>
              </a:rPr>
              <a:t> lorsque leur produit est égal à 1.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FR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dirty="0" smtClean="0"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2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28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Activité 2</a:t>
            </a:r>
            <a:endParaRPr lang="fr-CA" sz="3400" dirty="0" smtClean="0">
              <a:solidFill>
                <a:srgbClr val="000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i="1" u="sng" dirty="0" smtClean="0">
                <a:latin typeface="Calibri" charset="0"/>
                <a:ea typeface="ＭＳ Ｐゴシック" charset="0"/>
              </a:rPr>
              <a:t>Généralisation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i="1" dirty="0" smtClean="0">
                <a:latin typeface="Times New Roman"/>
                <a:ea typeface="ＭＳ Ｐゴシック" charset="0"/>
                <a:cs typeface="Times New Roman"/>
              </a:rPr>
              <a:t>a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et </a:t>
            </a:r>
            <a:r>
              <a:rPr lang="fr-CA" sz="3400" b="1" i="1" dirty="0" smtClean="0">
                <a:latin typeface="Times New Roman"/>
                <a:ea typeface="ＭＳ Ｐゴシック" charset="0"/>
                <a:cs typeface="Times New Roman"/>
              </a:rPr>
              <a:t>b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 désignent des nombres relatifs avec </a:t>
            </a:r>
            <a:r>
              <a:rPr lang="fr-CA" sz="3400" b="1" i="1" dirty="0" smtClean="0">
                <a:latin typeface="Times New Roman"/>
                <a:ea typeface="ＭＳ Ｐゴシック" charset="0"/>
                <a:cs typeface="Times New Roman"/>
              </a:rPr>
              <a:t>b </a:t>
            </a:r>
            <a:r>
              <a:rPr lang="fr-CA" sz="3400" dirty="0" smtClean="0">
                <a:latin typeface="Calibri" charset="0"/>
                <a:ea typeface="ＭＳ Ｐゴシック" charset="0"/>
              </a:rPr>
              <a:t>≠ 0.</a:t>
            </a: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Compléter           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66507"/>
              </p:ext>
            </p:extLst>
          </p:nvPr>
        </p:nvGraphicFramePr>
        <p:xfrm>
          <a:off x="2587029" y="3429000"/>
          <a:ext cx="3713163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5" name="…quation" r:id="rId3" imgW="1117600" imgH="419100" progId="Equation.3">
                  <p:embed/>
                </p:oleObj>
              </mc:Choice>
              <mc:Fallback>
                <p:oleObj name="…quation" r:id="rId3" imgW="11176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7029" y="3429000"/>
                        <a:ext cx="3713163" cy="1393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2980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673"/>
            <a:ext cx="8363272" cy="561662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3400" i="1" u="sng" dirty="0" smtClean="0">
                <a:cs typeface="+mn-cs"/>
              </a:rPr>
              <a:t>A retenir :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FR" sz="3400" dirty="0" smtClean="0">
                <a:cs typeface="+mn-cs"/>
              </a:rPr>
              <a:t>Diviser par un nombre non nul revient à multiplier par son inverse.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FR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dirty="0" smtClean="0">
              <a:cs typeface="+mn-cs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fr-FR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7151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u contenu 2"/>
          <p:cNvSpPr>
            <a:spLocks noGrp="1"/>
          </p:cNvSpPr>
          <p:nvPr>
            <p:ph idx="1"/>
          </p:nvPr>
        </p:nvSpPr>
        <p:spPr>
          <a:xfrm>
            <a:off x="457200" y="44624"/>
            <a:ext cx="8229600" cy="619125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b="1" u="sng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Activité 2</a:t>
            </a:r>
            <a:endParaRPr lang="fr-CA" sz="3400" dirty="0" smtClean="0">
              <a:solidFill>
                <a:srgbClr val="000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fr-CA" sz="3400" i="1" u="sng" dirty="0" smtClean="0">
                <a:latin typeface="Calibri" charset="0"/>
                <a:ea typeface="ＭＳ Ｐゴシック" charset="0"/>
              </a:rPr>
              <a:t>Applications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Dans chacun des cas, calculer sous forme fractionnaire et simplifier si possible :</a:t>
            </a: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a) </a:t>
            </a: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b) </a:t>
            </a:r>
            <a:endParaRPr lang="fr-CA" sz="3400" dirty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r>
              <a:rPr lang="fr-CA" sz="3400" dirty="0" smtClean="0">
                <a:latin typeface="Calibri" charset="0"/>
                <a:ea typeface="ＭＳ Ｐゴシック" charset="0"/>
              </a:rPr>
              <a:t>c) </a:t>
            </a:r>
          </a:p>
          <a:p>
            <a:pPr marL="0" indent="0" eaLnBrk="1" hangingPunct="1">
              <a:lnSpc>
                <a:spcPct val="20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 smtClean="0"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solidFill>
                <a:srgbClr val="008000"/>
              </a:solidFill>
              <a:latin typeface="Calibri" charset="0"/>
              <a:ea typeface="ＭＳ Ｐゴシック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fr-CA" sz="3400" dirty="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819175"/>
              </p:ext>
            </p:extLst>
          </p:nvPr>
        </p:nvGraphicFramePr>
        <p:xfrm>
          <a:off x="971600" y="2852936"/>
          <a:ext cx="117633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4" name="…quation" r:id="rId3" imgW="457200" imgH="419100" progId="Equation.3">
                  <p:embed/>
                </p:oleObj>
              </mc:Choice>
              <mc:Fallback>
                <p:oleObj name="…quation" r:id="rId3" imgW="4572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2852936"/>
                        <a:ext cx="1176338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905166"/>
              </p:ext>
            </p:extLst>
          </p:nvPr>
        </p:nvGraphicFramePr>
        <p:xfrm>
          <a:off x="1019398" y="3861048"/>
          <a:ext cx="117633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" name="…quation" r:id="rId5" imgW="457200" imgH="419100" progId="Equation.3">
                  <p:embed/>
                </p:oleObj>
              </mc:Choice>
              <mc:Fallback>
                <p:oleObj name="…quation" r:id="rId5" imgW="4572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9398" y="3861048"/>
                        <a:ext cx="1176338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132853"/>
              </p:ext>
            </p:extLst>
          </p:nvPr>
        </p:nvGraphicFramePr>
        <p:xfrm>
          <a:off x="973485" y="4941888"/>
          <a:ext cx="14382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6" name="…quation" r:id="rId7" imgW="558800" imgH="419100" progId="Equation.3">
                  <p:embed/>
                </p:oleObj>
              </mc:Choice>
              <mc:Fallback>
                <p:oleObj name="…quation" r:id="rId7" imgW="5588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3485" y="4941888"/>
                        <a:ext cx="1438275" cy="107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2673725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28483</TotalTime>
  <Words>194</Words>
  <Application>Microsoft Macintosh PowerPoint</Application>
  <PresentationFormat>Présentation à l'écran (4:3)</PresentationFormat>
  <Paragraphs>63</Paragraphs>
  <Slides>17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9" baseType="lpstr">
      <vt:lpstr>Modèle par défaut</vt:lpstr>
      <vt:lpstr>…quation</vt:lpstr>
      <vt:lpstr>Présentation PowerPoint</vt:lpstr>
      <vt:lpstr>4ème      Chapitre 22 :  Nombres en écriture fractionnaire(4)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262</cp:revision>
  <dcterms:created xsi:type="dcterms:W3CDTF">2011-09-03T06:41:12Z</dcterms:created>
  <dcterms:modified xsi:type="dcterms:W3CDTF">2018-05-27T16:19:14Z</dcterms:modified>
</cp:coreProperties>
</file>