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97" r:id="rId2"/>
    <p:sldId id="296" r:id="rId3"/>
    <p:sldId id="312" r:id="rId4"/>
    <p:sldId id="313" r:id="rId5"/>
    <p:sldId id="302" r:id="rId6"/>
    <p:sldId id="311" r:id="rId7"/>
    <p:sldId id="286" r:id="rId8"/>
    <p:sldId id="298" r:id="rId9"/>
    <p:sldId id="279" r:id="rId10"/>
    <p:sldId id="290" r:id="rId11"/>
    <p:sldId id="310" r:id="rId12"/>
    <p:sldId id="291" r:id="rId13"/>
  </p:sldIdLst>
  <p:sldSz cx="9144000" cy="6858000" type="screen4x3"/>
  <p:notesSz cx="6873875" cy="100631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70" autoAdjust="0"/>
  </p:normalViewPr>
  <p:slideViewPr>
    <p:cSldViewPr>
      <p:cViewPr varScale="1">
        <p:scale>
          <a:sx n="89" d="100"/>
          <a:sy n="89" d="100"/>
        </p:scale>
        <p:origin x="-4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54063"/>
            <a:ext cx="5033963" cy="3775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79963"/>
            <a:ext cx="549910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41589BD6-288B-F445-A019-383DE542915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301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06B7F-08DF-EC4C-A00B-E8ADD301B54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07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F35A6-6308-6E41-AD53-3409D57AC3D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98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BE2C2-DFE7-B44D-82AC-763E2E5D04A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301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226F1B2-CE3D-1845-AC99-DD9B1A1506A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21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595F4-D7DA-9647-A0A9-5606C4A4B34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97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B8435-40AA-354C-A653-8BC47BD07BA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554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EE630-7B1A-5A49-86C4-D5DB4E90484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577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14A1C-4CD6-7E4E-8BE3-D4018B80CF3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196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897DB-BA10-B44E-BD96-6B3CE09A040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69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73A302-EAD5-1D4A-9EAB-09A0212870A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333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10465-D9A1-DC42-A790-3336CD37617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46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B2789-7156-0F4C-96B6-E965DE35F79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39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A4D22C-1D54-F64F-B0C3-BB626F968027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1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6550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i="1" dirty="0" smtClean="0"/>
              <a:t>On sait que </a:t>
            </a:r>
            <a:r>
              <a:rPr lang="fr-FR" sz="3000" dirty="0" smtClean="0"/>
              <a:t>le </a:t>
            </a:r>
            <a:r>
              <a:rPr lang="fr-FR" sz="3000" dirty="0"/>
              <a:t>plus grand côté est [GH</a:t>
            </a:r>
            <a:r>
              <a:rPr lang="fr-FR" sz="3000" dirty="0" smtClean="0"/>
              <a:t>].</a:t>
            </a:r>
            <a:endParaRPr lang="fr-FR" sz="30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dirty="0"/>
              <a:t>On calcule </a:t>
            </a:r>
            <a:r>
              <a:rPr lang="fr-FR" sz="3000" dirty="0" smtClean="0"/>
              <a:t>séparément :</a:t>
            </a:r>
            <a:endParaRPr lang="fr-FR" sz="3000" dirty="0"/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fr-FR" sz="3000" dirty="0" smtClean="0"/>
              <a:t> GH</a:t>
            </a:r>
            <a:r>
              <a:rPr lang="fr-FR" sz="3000" dirty="0"/>
              <a:t>² = 13² = 169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fr-FR" sz="3000" dirty="0" smtClean="0"/>
              <a:t> FG</a:t>
            </a:r>
            <a:r>
              <a:rPr lang="fr-FR" sz="3000" dirty="0"/>
              <a:t>² + FH² = 5² + 12² = 25 + 144 = 169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dirty="0" smtClean="0"/>
              <a:t>Comme GH</a:t>
            </a:r>
            <a:r>
              <a:rPr lang="fr-FR" sz="3000" dirty="0"/>
              <a:t>² = FG² + FH² </a:t>
            </a:r>
            <a:endParaRPr lang="fr-FR" sz="30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i="1" dirty="0" smtClean="0"/>
              <a:t>Or</a:t>
            </a:r>
            <a:r>
              <a:rPr lang="fr-FR" sz="3000" dirty="0" smtClean="0"/>
              <a:t> l’égalité du </a:t>
            </a:r>
            <a:r>
              <a:rPr lang="fr-FR" sz="3000" dirty="0"/>
              <a:t>théorème de </a:t>
            </a:r>
            <a:r>
              <a:rPr lang="fr-FR" sz="3000" dirty="0" smtClean="0"/>
              <a:t>Pythagore est vérifiée,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i="1" dirty="0" smtClean="0"/>
              <a:t>Donc </a:t>
            </a:r>
            <a:r>
              <a:rPr lang="fr-FR" sz="3000" dirty="0" smtClean="0"/>
              <a:t>FGH est rectangle </a:t>
            </a:r>
            <a:r>
              <a:rPr lang="fr-FR" sz="3000" dirty="0"/>
              <a:t>en F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4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4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4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4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4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4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4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260350"/>
            <a:ext cx="8568951" cy="62642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i="1" u="sng" dirty="0"/>
              <a:t>Méthodologie pour montrer qu’un triangle </a:t>
            </a:r>
            <a:r>
              <a:rPr lang="fr-FR" sz="2800" i="1" u="sng" dirty="0" smtClean="0"/>
              <a:t>n’est pas </a:t>
            </a:r>
            <a:r>
              <a:rPr lang="fr-FR" sz="2800" i="1" u="sng" dirty="0"/>
              <a:t>rectangle </a:t>
            </a:r>
            <a:endParaRPr lang="fr-FR" sz="28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 smtClean="0"/>
              <a:t>Le </a:t>
            </a:r>
            <a:r>
              <a:rPr lang="fr-FR" sz="2800" dirty="0"/>
              <a:t>triangle RST tel que RS</a:t>
            </a:r>
            <a:r>
              <a:rPr lang="fr-FR" sz="2800" dirty="0" smtClean="0"/>
              <a:t>=15cm</a:t>
            </a:r>
            <a:r>
              <a:rPr lang="fr-FR" sz="2800" dirty="0"/>
              <a:t>, RT</a:t>
            </a:r>
            <a:r>
              <a:rPr lang="fr-FR" sz="2800" dirty="0" smtClean="0"/>
              <a:t>=7cm </a:t>
            </a:r>
            <a:r>
              <a:rPr lang="fr-FR" sz="2800" dirty="0"/>
              <a:t>et ST</a:t>
            </a:r>
            <a:r>
              <a:rPr lang="fr-FR" sz="2800" dirty="0" smtClean="0"/>
              <a:t>=12cm</a:t>
            </a:r>
            <a:r>
              <a:rPr lang="fr-FR" sz="2800" dirty="0" smtClean="0">
                <a:solidFill>
                  <a:srgbClr val="000000"/>
                </a:solidFill>
              </a:rPr>
              <a:t> </a:t>
            </a:r>
            <a:r>
              <a:rPr lang="fr-FR" sz="2800" dirty="0" smtClean="0"/>
              <a:t>est-il rectangle ou non ?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892329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88913"/>
            <a:ext cx="8352159" cy="596582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i="1" dirty="0" smtClean="0"/>
              <a:t>On sait que</a:t>
            </a:r>
            <a:r>
              <a:rPr lang="fr-FR" sz="3000" dirty="0" smtClean="0"/>
              <a:t> le </a:t>
            </a:r>
            <a:r>
              <a:rPr lang="fr-FR" sz="3000" dirty="0"/>
              <a:t>plus grand côté est [RS</a:t>
            </a:r>
            <a:r>
              <a:rPr lang="fr-FR" sz="3000" dirty="0" smtClean="0"/>
              <a:t>].</a:t>
            </a:r>
            <a:endParaRPr lang="fr-FR" sz="30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dirty="0"/>
              <a:t>On calcule </a:t>
            </a:r>
            <a:r>
              <a:rPr lang="fr-FR" sz="3000" dirty="0" smtClean="0"/>
              <a:t>séparément :</a:t>
            </a:r>
            <a:endParaRPr lang="fr-FR" sz="3000" dirty="0"/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fr-FR" sz="3000" dirty="0" smtClean="0"/>
              <a:t> RS</a:t>
            </a:r>
            <a:r>
              <a:rPr lang="fr-FR" sz="3000" dirty="0"/>
              <a:t>² = 6² = 36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fr-FR" sz="3000" dirty="0" smtClean="0"/>
              <a:t> RT</a:t>
            </a:r>
            <a:r>
              <a:rPr lang="fr-FR" sz="3000" dirty="0"/>
              <a:t>² + TS² = 5,5² + 2,4² = 30,25 + 5,76 = 36,01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dirty="0" smtClean="0"/>
              <a:t>Comme  </a:t>
            </a:r>
            <a:r>
              <a:rPr lang="fr-FR" sz="3000" dirty="0"/>
              <a:t>RS² </a:t>
            </a:r>
            <a:r>
              <a:rPr lang="fr-FR" sz="3000" dirty="0" smtClean="0"/>
              <a:t>≠ RT</a:t>
            </a:r>
            <a:r>
              <a:rPr lang="fr-FR" sz="3000" dirty="0"/>
              <a:t>² + TS</a:t>
            </a:r>
            <a:r>
              <a:rPr lang="fr-FR" sz="3000" dirty="0" smtClean="0"/>
              <a:t>²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i="1" dirty="0" smtClean="0"/>
              <a:t>Or</a:t>
            </a:r>
            <a:r>
              <a:rPr lang="fr-FR" sz="3000" dirty="0" smtClean="0"/>
              <a:t> </a:t>
            </a:r>
            <a:r>
              <a:rPr lang="fr-FR" sz="2800" dirty="0"/>
              <a:t>l’égalité du théorème de Pythagore </a:t>
            </a:r>
            <a:r>
              <a:rPr lang="fr-FR" sz="2800" dirty="0" smtClean="0"/>
              <a:t>n’est pas vérifiée</a:t>
            </a:r>
            <a:r>
              <a:rPr lang="fr-FR" sz="2800" dirty="0"/>
              <a:t>, 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i="1" dirty="0" smtClean="0"/>
              <a:t>Donc</a:t>
            </a:r>
            <a:r>
              <a:rPr lang="fr-FR" sz="3000" dirty="0" smtClean="0"/>
              <a:t> </a:t>
            </a:r>
            <a:r>
              <a:rPr lang="fr-FR" sz="3000" dirty="0"/>
              <a:t>RST </a:t>
            </a:r>
            <a:r>
              <a:rPr lang="fr-FR" sz="3000" dirty="0" smtClean="0"/>
              <a:t>n</a:t>
            </a:r>
            <a:r>
              <a:rPr lang="fr-FR" sz="3000" dirty="0" smtClean="0">
                <a:latin typeface="Arial"/>
              </a:rPr>
              <a:t>’</a:t>
            </a:r>
            <a:r>
              <a:rPr lang="fr-FR" sz="3000" dirty="0" smtClean="0"/>
              <a:t>est </a:t>
            </a:r>
            <a:r>
              <a:rPr lang="fr-FR" sz="3000" dirty="0"/>
              <a:t>pas rectangle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FR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5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5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5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5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5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981075"/>
            <a:ext cx="7129463" cy="3673475"/>
          </a:xfrm>
        </p:spPr>
        <p:txBody>
          <a:bodyPr/>
          <a:lstStyle/>
          <a:p>
            <a:r>
              <a:rPr lang="fr-FR" sz="4000" dirty="0" smtClean="0">
                <a:latin typeface="Verdana" charset="0"/>
              </a:rPr>
              <a:t>4</a:t>
            </a:r>
            <a:r>
              <a:rPr lang="fr-FR" sz="4000" baseline="30000" dirty="0" smtClean="0">
                <a:latin typeface="Verdana" charset="0"/>
              </a:rPr>
              <a:t>ème</a:t>
            </a:r>
            <a:r>
              <a:rPr lang="fr-FR" sz="4000" dirty="0" smtClean="0">
                <a:latin typeface="Verdana" charset="0"/>
              </a:rPr>
              <a:t/>
            </a:r>
            <a:br>
              <a:rPr lang="fr-FR" sz="4000" dirty="0" smtClean="0">
                <a:latin typeface="Verdana" charset="0"/>
              </a:rPr>
            </a:br>
            <a:r>
              <a:rPr lang="fr-FR" sz="4000" dirty="0" smtClean="0">
                <a:latin typeface="Verdana" charset="0"/>
              </a:rPr>
              <a:t/>
            </a:r>
            <a:br>
              <a:rPr lang="fr-FR" sz="4000" dirty="0" smtClean="0">
                <a:latin typeface="Verdana" charset="0"/>
              </a:rPr>
            </a:br>
            <a:r>
              <a:rPr lang="fr-FR" sz="4000" dirty="0" smtClean="0">
                <a:latin typeface="Verdana" charset="0"/>
              </a:rPr>
              <a:t>    </a:t>
            </a:r>
            <a:r>
              <a:rPr lang="fr-FR" sz="4000" dirty="0">
                <a:latin typeface="Verdana" charset="0"/>
              </a:rPr>
              <a:t>Chapitre </a:t>
            </a:r>
            <a:r>
              <a:rPr lang="fr-FR" sz="4000" dirty="0" smtClean="0">
                <a:latin typeface="Verdana" charset="0"/>
              </a:rPr>
              <a:t>14 </a:t>
            </a:r>
            <a:r>
              <a:rPr lang="fr-FR" sz="4000" dirty="0">
                <a:latin typeface="Verdana" charset="0"/>
              </a:rPr>
              <a:t>:</a:t>
            </a:r>
            <a:br>
              <a:rPr lang="fr-FR" sz="4000" dirty="0">
                <a:latin typeface="Verdana" charset="0"/>
              </a:rPr>
            </a:br>
            <a:r>
              <a:rPr lang="fr-FR" sz="2000" dirty="0">
                <a:latin typeface="Verdana" charset="0"/>
              </a:rPr>
              <a:t/>
            </a:r>
            <a:br>
              <a:rPr lang="fr-FR" sz="2000" dirty="0">
                <a:latin typeface="Verdana" charset="0"/>
              </a:rPr>
            </a:br>
            <a: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Théorème de Pythagore</a:t>
            </a:r>
            <a:b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</a:br>
            <a: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(3)</a:t>
            </a:r>
            <a:endParaRPr lang="fr-FR" sz="4000" b="1" dirty="0">
              <a:solidFill>
                <a:srgbClr val="99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988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60648"/>
            <a:ext cx="3239591" cy="58323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3000" b="1" u="sng" dirty="0" smtClean="0"/>
              <a:t>Activité</a:t>
            </a:r>
            <a:endParaRPr lang="fr-FR" sz="3000" u="sng" dirty="0"/>
          </a:p>
          <a:p>
            <a:pPr marL="0" indent="0">
              <a:buNone/>
            </a:pPr>
            <a:r>
              <a:rPr lang="fr-FR" sz="2800" dirty="0" smtClean="0"/>
              <a:t>Luke </a:t>
            </a:r>
            <a:r>
              <a:rPr lang="fr-FR" sz="2800" dirty="0"/>
              <a:t>vient d’installer un bureau dans sa chambre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r>
              <a:rPr lang="fr-FR" sz="2800" dirty="0"/>
              <a:t>Est-il vraiment horizontal ? Justifier.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FR" sz="2800" dirty="0"/>
          </a:p>
        </p:txBody>
      </p:sp>
      <p:pic>
        <p:nvPicPr>
          <p:cNvPr id="3" name="Image 2" descr="Macintosh HD:Users:jlh:Desktop:Capture d’écran 2019-03-24 à 11.03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010"/>
            <a:ext cx="5508104" cy="564304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13067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5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5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60648"/>
            <a:ext cx="8784976" cy="6480720"/>
          </a:xfrm>
        </p:spPr>
        <p:txBody>
          <a:bodyPr/>
          <a:lstStyle/>
          <a:p>
            <a:pPr marL="0" indent="0">
              <a:buNone/>
            </a:pPr>
            <a:r>
              <a:rPr lang="fr-CA" sz="2600" dirty="0" smtClean="0">
                <a:solidFill>
                  <a:srgbClr val="009900"/>
                </a:solidFill>
              </a:rPr>
              <a:t>Pour que le bureau soit horizontal, il faut qu’il soit perpendiculaire au mur (vertical).</a:t>
            </a:r>
          </a:p>
          <a:p>
            <a:pPr marL="0" indent="0">
              <a:buNone/>
            </a:pPr>
            <a:r>
              <a:rPr lang="fr-CA" sz="2600" dirty="0" smtClean="0">
                <a:solidFill>
                  <a:srgbClr val="009900"/>
                </a:solidFill>
              </a:rPr>
              <a:t>Il faut prouver que le triangle de côté 60cm, 80cm et 1m soit rectangle.</a:t>
            </a:r>
          </a:p>
          <a:p>
            <a:pPr marL="0" indent="0">
              <a:buNone/>
            </a:pPr>
            <a:r>
              <a:rPr lang="fr-CA" sz="2600" dirty="0" smtClean="0">
                <a:solidFill>
                  <a:srgbClr val="009900"/>
                </a:solidFill>
              </a:rPr>
              <a:t>Modélisons la situation par un triangle ABC tel que </a:t>
            </a:r>
          </a:p>
          <a:p>
            <a:pPr marL="0" indent="0">
              <a:buNone/>
            </a:pPr>
            <a:r>
              <a:rPr lang="fr-CA" sz="2600" dirty="0" smtClean="0">
                <a:solidFill>
                  <a:srgbClr val="009900"/>
                </a:solidFill>
              </a:rPr>
              <a:t>AB = 60cm = 0,6m ; AC = 80cm = 0,8m et BC = 1m.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2600" b="1" i="1" dirty="0" smtClean="0">
                <a:solidFill>
                  <a:srgbClr val="009900"/>
                </a:solidFill>
              </a:rPr>
              <a:t>On </a:t>
            </a:r>
            <a:r>
              <a:rPr lang="fr-FR" sz="2600" b="1" i="1" dirty="0">
                <a:solidFill>
                  <a:srgbClr val="009900"/>
                </a:solidFill>
              </a:rPr>
              <a:t>sait que </a:t>
            </a:r>
            <a:r>
              <a:rPr lang="fr-FR" sz="2600" dirty="0">
                <a:solidFill>
                  <a:srgbClr val="009900"/>
                </a:solidFill>
              </a:rPr>
              <a:t>le plus grand côté est </a:t>
            </a:r>
            <a:r>
              <a:rPr lang="fr-FR" sz="2600" dirty="0" smtClean="0">
                <a:solidFill>
                  <a:srgbClr val="009900"/>
                </a:solidFill>
              </a:rPr>
              <a:t>[BC].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fr-FR" sz="2600" dirty="0" smtClean="0">
                <a:solidFill>
                  <a:srgbClr val="009900"/>
                </a:solidFill>
              </a:rPr>
              <a:t> BC² = 1² = 1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fr-FR" sz="2600" dirty="0" smtClean="0">
                <a:solidFill>
                  <a:srgbClr val="009900"/>
                </a:solidFill>
              </a:rPr>
              <a:t> AB² </a:t>
            </a:r>
            <a:r>
              <a:rPr lang="fr-FR" sz="2600" dirty="0">
                <a:solidFill>
                  <a:srgbClr val="009900"/>
                </a:solidFill>
              </a:rPr>
              <a:t>+ </a:t>
            </a:r>
            <a:r>
              <a:rPr lang="fr-FR" sz="2600" dirty="0" smtClean="0">
                <a:solidFill>
                  <a:srgbClr val="009900"/>
                </a:solidFill>
              </a:rPr>
              <a:t>AC² </a:t>
            </a:r>
            <a:r>
              <a:rPr lang="fr-FR" sz="2600" dirty="0">
                <a:solidFill>
                  <a:srgbClr val="009900"/>
                </a:solidFill>
              </a:rPr>
              <a:t>= </a:t>
            </a:r>
            <a:r>
              <a:rPr lang="fr-FR" sz="2600" dirty="0" smtClean="0">
                <a:solidFill>
                  <a:srgbClr val="009900"/>
                </a:solidFill>
              </a:rPr>
              <a:t>0,6² </a:t>
            </a:r>
            <a:r>
              <a:rPr lang="fr-FR" sz="2600" dirty="0">
                <a:solidFill>
                  <a:srgbClr val="009900"/>
                </a:solidFill>
              </a:rPr>
              <a:t>+ </a:t>
            </a:r>
            <a:r>
              <a:rPr lang="fr-FR" sz="2600" dirty="0" smtClean="0">
                <a:solidFill>
                  <a:srgbClr val="009900"/>
                </a:solidFill>
              </a:rPr>
              <a:t>0,8² </a:t>
            </a:r>
            <a:r>
              <a:rPr lang="fr-FR" sz="2600" dirty="0">
                <a:solidFill>
                  <a:srgbClr val="009900"/>
                </a:solidFill>
              </a:rPr>
              <a:t>= </a:t>
            </a:r>
            <a:r>
              <a:rPr lang="fr-FR" sz="2600" dirty="0" smtClean="0">
                <a:solidFill>
                  <a:srgbClr val="009900"/>
                </a:solidFill>
              </a:rPr>
              <a:t>0,36 </a:t>
            </a:r>
            <a:r>
              <a:rPr lang="fr-FR" sz="2600" dirty="0">
                <a:solidFill>
                  <a:srgbClr val="009900"/>
                </a:solidFill>
              </a:rPr>
              <a:t>+ </a:t>
            </a:r>
            <a:r>
              <a:rPr lang="fr-FR" sz="2600" dirty="0" smtClean="0">
                <a:solidFill>
                  <a:srgbClr val="009900"/>
                </a:solidFill>
              </a:rPr>
              <a:t>0,64 </a:t>
            </a:r>
            <a:r>
              <a:rPr lang="fr-FR" sz="2600" dirty="0">
                <a:solidFill>
                  <a:srgbClr val="009900"/>
                </a:solidFill>
              </a:rPr>
              <a:t>= </a:t>
            </a:r>
            <a:r>
              <a:rPr lang="fr-FR" sz="2600" dirty="0" smtClean="0">
                <a:solidFill>
                  <a:srgbClr val="009900"/>
                </a:solidFill>
              </a:rPr>
              <a:t>1</a:t>
            </a:r>
            <a:endParaRPr lang="fr-FR" sz="2600" dirty="0">
              <a:solidFill>
                <a:srgbClr val="009900"/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2600" dirty="0">
                <a:solidFill>
                  <a:srgbClr val="009900"/>
                </a:solidFill>
              </a:rPr>
              <a:t>Comme </a:t>
            </a:r>
            <a:r>
              <a:rPr lang="fr-FR" sz="2600" dirty="0" smtClean="0">
                <a:solidFill>
                  <a:srgbClr val="009900"/>
                </a:solidFill>
              </a:rPr>
              <a:t>BC² </a:t>
            </a:r>
            <a:r>
              <a:rPr lang="fr-FR" sz="2600" dirty="0">
                <a:solidFill>
                  <a:srgbClr val="009900"/>
                </a:solidFill>
              </a:rPr>
              <a:t>= </a:t>
            </a:r>
            <a:r>
              <a:rPr lang="fr-FR" sz="2600" dirty="0" smtClean="0">
                <a:solidFill>
                  <a:srgbClr val="009900"/>
                </a:solidFill>
              </a:rPr>
              <a:t>AB² </a:t>
            </a:r>
            <a:r>
              <a:rPr lang="fr-FR" sz="2600" dirty="0">
                <a:solidFill>
                  <a:srgbClr val="009900"/>
                </a:solidFill>
              </a:rPr>
              <a:t>+ </a:t>
            </a:r>
            <a:r>
              <a:rPr lang="fr-FR" sz="2600" dirty="0" smtClean="0">
                <a:solidFill>
                  <a:srgbClr val="009900"/>
                </a:solidFill>
              </a:rPr>
              <a:t>AC² </a:t>
            </a:r>
            <a:endParaRPr lang="fr-FR" sz="2600" dirty="0">
              <a:solidFill>
                <a:srgbClr val="009900"/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2600" b="1" i="1" dirty="0">
                <a:solidFill>
                  <a:srgbClr val="009900"/>
                </a:solidFill>
              </a:rPr>
              <a:t>Or</a:t>
            </a:r>
            <a:r>
              <a:rPr lang="fr-FR" sz="2600" dirty="0">
                <a:solidFill>
                  <a:srgbClr val="009900"/>
                </a:solidFill>
              </a:rPr>
              <a:t> </a:t>
            </a:r>
            <a:r>
              <a:rPr lang="fr-FR" sz="2600" dirty="0" smtClean="0">
                <a:solidFill>
                  <a:srgbClr val="009900"/>
                </a:solidFill>
              </a:rPr>
              <a:t>l’égalité </a:t>
            </a:r>
            <a:r>
              <a:rPr lang="fr-FR" sz="2600" dirty="0">
                <a:solidFill>
                  <a:srgbClr val="009900"/>
                </a:solidFill>
              </a:rPr>
              <a:t>du théorème de </a:t>
            </a:r>
            <a:r>
              <a:rPr lang="fr-FR" sz="2600" dirty="0" smtClean="0">
                <a:solidFill>
                  <a:srgbClr val="009900"/>
                </a:solidFill>
              </a:rPr>
              <a:t>Pythagore est vérifié, </a:t>
            </a:r>
            <a:endParaRPr lang="fr-FR" sz="2600" dirty="0">
              <a:solidFill>
                <a:srgbClr val="009900"/>
              </a:solidFill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2600" b="1" i="1" dirty="0" smtClean="0">
                <a:solidFill>
                  <a:srgbClr val="009900"/>
                </a:solidFill>
              </a:rPr>
              <a:t>Donc </a:t>
            </a:r>
            <a:r>
              <a:rPr lang="fr-FR" sz="2600" dirty="0" smtClean="0">
                <a:solidFill>
                  <a:srgbClr val="009900"/>
                </a:solidFill>
              </a:rPr>
              <a:t>ABC </a:t>
            </a:r>
            <a:r>
              <a:rPr lang="fr-FR" sz="2600" dirty="0">
                <a:solidFill>
                  <a:srgbClr val="009900"/>
                </a:solidFill>
              </a:rPr>
              <a:t>est </a:t>
            </a:r>
            <a:r>
              <a:rPr lang="fr-FR" sz="2600" dirty="0" smtClean="0">
                <a:solidFill>
                  <a:srgbClr val="009900"/>
                </a:solidFill>
              </a:rPr>
              <a:t>rectangle </a:t>
            </a:r>
            <a:r>
              <a:rPr lang="fr-FR" sz="2600" dirty="0">
                <a:solidFill>
                  <a:srgbClr val="009900"/>
                </a:solidFill>
              </a:rPr>
              <a:t>en </a:t>
            </a:r>
            <a:r>
              <a:rPr lang="fr-FR" sz="2600" dirty="0" smtClean="0">
                <a:solidFill>
                  <a:srgbClr val="009900"/>
                </a:solidFill>
              </a:rPr>
              <a:t>A.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2600" b="1" dirty="0" smtClean="0">
                <a:solidFill>
                  <a:srgbClr val="009900"/>
                </a:solidFill>
              </a:rPr>
              <a:t>Par conséquent le bureau est vraiment horizontal.</a:t>
            </a:r>
            <a:endParaRPr lang="fr-FR" sz="26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6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2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63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5328592"/>
          </a:xfrm>
        </p:spPr>
        <p:txBody>
          <a:bodyPr/>
          <a:lstStyle/>
          <a:p>
            <a:pPr marL="0" indent="0">
              <a:buNone/>
            </a:pPr>
            <a:r>
              <a:rPr lang="fr-CA" u="sng" dirty="0" smtClean="0"/>
              <a:t>Recherche :</a:t>
            </a:r>
          </a:p>
          <a:p>
            <a:r>
              <a:rPr lang="fr-CA" dirty="0" smtClean="0"/>
              <a:t>Énoncer la réciproque du théorème de Pythagore.</a:t>
            </a:r>
          </a:p>
          <a:p>
            <a:r>
              <a:rPr lang="fr-CA" dirty="0" smtClean="0"/>
              <a:t>A quoi sert cette propriété ?</a:t>
            </a:r>
          </a:p>
          <a:p>
            <a:r>
              <a:rPr lang="fr-FR" dirty="0"/>
              <a:t>Le triangle FGH tel que FG=5cm, FH=12cm et GH=13cm est-il rectangle ou non </a:t>
            </a:r>
            <a:r>
              <a:rPr lang="fr-FR" dirty="0" smtClean="0"/>
              <a:t>?</a:t>
            </a:r>
          </a:p>
          <a:p>
            <a:r>
              <a:rPr lang="fr-FR" dirty="0"/>
              <a:t>Le triangle RST tel que RS=15cm, RT=7cm et ST=12cm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/>
              <a:t>est-il rectangle ou non ?</a:t>
            </a:r>
          </a:p>
          <a:p>
            <a:endParaRPr lang="fr-FR" dirty="0"/>
          </a:p>
          <a:p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30189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032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fr-FR" sz="2800" i="1" u="sng" dirty="0"/>
              <a:t>Théorème de Pythagore :</a:t>
            </a:r>
          </a:p>
          <a:p>
            <a:pPr>
              <a:lnSpc>
                <a:spcPct val="90000"/>
              </a:lnSpc>
              <a:buFontTx/>
              <a:buNone/>
            </a:pPr>
            <a:endParaRPr lang="fr-FR" sz="2800" dirty="0"/>
          </a:p>
          <a:p>
            <a:pPr>
              <a:lnSpc>
                <a:spcPct val="90000"/>
              </a:lnSpc>
              <a:buFontTx/>
              <a:buNone/>
            </a:pPr>
            <a:endParaRPr lang="fr-FR" sz="2800" dirty="0"/>
          </a:p>
        </p:txBody>
      </p:sp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3059113" y="3068638"/>
            <a:ext cx="33131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CA"/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7764463" y="6121400"/>
            <a:ext cx="32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endParaRPr lang="fr-CA" sz="3200"/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1187450" y="836613"/>
            <a:ext cx="48974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800" dirty="0"/>
              <a:t>un triangle est rectangle</a:t>
            </a:r>
          </a:p>
        </p:txBody>
      </p:sp>
      <p:sp>
        <p:nvSpPr>
          <p:cNvPr id="149510" name="Text Box 6"/>
          <p:cNvSpPr txBox="1">
            <a:spLocks noChangeArrowheads="1"/>
          </p:cNvSpPr>
          <p:nvPr/>
        </p:nvSpPr>
        <p:spPr bwMode="auto">
          <a:xfrm>
            <a:off x="468313" y="836613"/>
            <a:ext cx="720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200" b="1" dirty="0">
                <a:solidFill>
                  <a:srgbClr val="009900"/>
                </a:solidFill>
              </a:rPr>
              <a:t>Si</a:t>
            </a:r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468313" y="1484313"/>
            <a:ext cx="1223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200" b="1" dirty="0">
                <a:solidFill>
                  <a:srgbClr val="FF0000"/>
                </a:solidFill>
              </a:rPr>
              <a:t>alors</a:t>
            </a:r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1692275" y="1484313"/>
            <a:ext cx="65532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le carré </a:t>
            </a:r>
            <a:r>
              <a:rPr lang="fr-FR" sz="2800" dirty="0" smtClean="0"/>
              <a:t>de la longueur de l</a:t>
            </a:r>
            <a:r>
              <a:rPr lang="fr-FR" sz="2800" dirty="0" smtClean="0">
                <a:latin typeface="Arial"/>
              </a:rPr>
              <a:t>’</a:t>
            </a:r>
            <a:r>
              <a:rPr lang="fr-FR" sz="2800" dirty="0" smtClean="0"/>
              <a:t>hypoténuse </a:t>
            </a:r>
            <a:r>
              <a:rPr lang="fr-FR" sz="2800" dirty="0"/>
              <a:t>est égal à la somme des carrés </a:t>
            </a:r>
            <a:r>
              <a:rPr lang="fr-FR" sz="2800" dirty="0" smtClean="0"/>
              <a:t>des longueurs des </a:t>
            </a:r>
            <a:r>
              <a:rPr lang="fr-FR" sz="2800" dirty="0"/>
              <a:t>deux autres côtés</a:t>
            </a:r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611188" y="2992438"/>
            <a:ext cx="82296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fr-FR" sz="2800" i="1" u="sng" dirty="0"/>
              <a:t>La réciproque serait 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fr-FR" sz="28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fr-FR" sz="2800" dirty="0"/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1979613" y="4941888"/>
            <a:ext cx="48974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2800" dirty="0"/>
              <a:t>un triangle est rectangle</a:t>
            </a:r>
          </a:p>
        </p:txBody>
      </p:sp>
      <p:sp>
        <p:nvSpPr>
          <p:cNvPr id="149515" name="Text Box 11"/>
          <p:cNvSpPr txBox="1">
            <a:spLocks noChangeArrowheads="1"/>
          </p:cNvSpPr>
          <p:nvPr/>
        </p:nvSpPr>
        <p:spPr bwMode="auto">
          <a:xfrm>
            <a:off x="684213" y="3495675"/>
            <a:ext cx="720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200" b="1" dirty="0">
                <a:solidFill>
                  <a:srgbClr val="009900"/>
                </a:solidFill>
              </a:rPr>
              <a:t>Si</a:t>
            </a: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684213" y="4868863"/>
            <a:ext cx="1223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200" b="1" dirty="0">
                <a:solidFill>
                  <a:srgbClr val="FF0000"/>
                </a:solidFill>
              </a:rPr>
              <a:t>alors</a:t>
            </a:r>
          </a:p>
        </p:txBody>
      </p:sp>
      <p:sp>
        <p:nvSpPr>
          <p:cNvPr id="149517" name="Text Box 13"/>
          <p:cNvSpPr txBox="1">
            <a:spLocks noChangeArrowheads="1"/>
          </p:cNvSpPr>
          <p:nvPr/>
        </p:nvSpPr>
        <p:spPr bwMode="auto">
          <a:xfrm>
            <a:off x="1763713" y="3429000"/>
            <a:ext cx="6553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800" dirty="0"/>
              <a:t>le carré </a:t>
            </a:r>
            <a:r>
              <a:rPr lang="fr-FR" sz="2800" dirty="0" smtClean="0"/>
              <a:t>de la longueur de l</a:t>
            </a:r>
            <a:r>
              <a:rPr lang="fr-FR" sz="2800" dirty="0" smtClean="0">
                <a:latin typeface="Arial"/>
              </a:rPr>
              <a:t>’</a:t>
            </a:r>
            <a:r>
              <a:rPr lang="fr-FR" sz="2800" dirty="0" smtClean="0"/>
              <a:t>hypoténuse </a:t>
            </a:r>
            <a:r>
              <a:rPr lang="fr-FR" sz="2800" dirty="0"/>
              <a:t>est égal à la somme des carrés </a:t>
            </a:r>
            <a:r>
              <a:rPr lang="fr-FR" sz="2800" dirty="0" smtClean="0"/>
              <a:t>des longueurs des </a:t>
            </a:r>
            <a:r>
              <a:rPr lang="fr-FR" sz="2800" dirty="0"/>
              <a:t>deux autres côtés</a:t>
            </a:r>
          </a:p>
        </p:txBody>
      </p:sp>
      <p:sp>
        <p:nvSpPr>
          <p:cNvPr id="149518" name="Freeform 14"/>
          <p:cNvSpPr>
            <a:spLocks/>
          </p:cNvSpPr>
          <p:nvPr/>
        </p:nvSpPr>
        <p:spPr bwMode="auto">
          <a:xfrm>
            <a:off x="5978922" y="3395663"/>
            <a:ext cx="2049462" cy="619125"/>
          </a:xfrm>
          <a:custGeom>
            <a:avLst/>
            <a:gdLst>
              <a:gd name="T0" fmla="*/ 1183 w 1291"/>
              <a:gd name="T1" fmla="*/ 77 h 390"/>
              <a:gd name="T2" fmla="*/ 422 w 1291"/>
              <a:gd name="T3" fmla="*/ 28 h 390"/>
              <a:gd name="T4" fmla="*/ 22 w 1291"/>
              <a:gd name="T5" fmla="*/ 58 h 390"/>
              <a:gd name="T6" fmla="*/ 2 w 1291"/>
              <a:gd name="T7" fmla="*/ 87 h 390"/>
              <a:gd name="T8" fmla="*/ 12 w 1291"/>
              <a:gd name="T9" fmla="*/ 145 h 390"/>
              <a:gd name="T10" fmla="*/ 22 w 1291"/>
              <a:gd name="T11" fmla="*/ 263 h 390"/>
              <a:gd name="T12" fmla="*/ 51 w 1291"/>
              <a:gd name="T13" fmla="*/ 272 h 390"/>
              <a:gd name="T14" fmla="*/ 129 w 1291"/>
              <a:gd name="T15" fmla="*/ 282 h 390"/>
              <a:gd name="T16" fmla="*/ 139 w 1291"/>
              <a:gd name="T17" fmla="*/ 321 h 390"/>
              <a:gd name="T18" fmla="*/ 168 w 1291"/>
              <a:gd name="T19" fmla="*/ 331 h 390"/>
              <a:gd name="T20" fmla="*/ 285 w 1291"/>
              <a:gd name="T21" fmla="*/ 370 h 390"/>
              <a:gd name="T22" fmla="*/ 363 w 1291"/>
              <a:gd name="T23" fmla="*/ 390 h 390"/>
              <a:gd name="T24" fmla="*/ 549 w 1291"/>
              <a:gd name="T25" fmla="*/ 370 h 390"/>
              <a:gd name="T26" fmla="*/ 666 w 1291"/>
              <a:gd name="T27" fmla="*/ 331 h 390"/>
              <a:gd name="T28" fmla="*/ 959 w 1291"/>
              <a:gd name="T29" fmla="*/ 321 h 390"/>
              <a:gd name="T30" fmla="*/ 1135 w 1291"/>
              <a:gd name="T31" fmla="*/ 302 h 390"/>
              <a:gd name="T32" fmla="*/ 1213 w 1291"/>
              <a:gd name="T33" fmla="*/ 282 h 390"/>
              <a:gd name="T34" fmla="*/ 1291 w 1291"/>
              <a:gd name="T35" fmla="*/ 214 h 390"/>
              <a:gd name="T36" fmla="*/ 1271 w 1291"/>
              <a:gd name="T37" fmla="*/ 145 h 390"/>
              <a:gd name="T38" fmla="*/ 1183 w 1291"/>
              <a:gd name="T39" fmla="*/ 87 h 390"/>
              <a:gd name="T40" fmla="*/ 1183 w 1291"/>
              <a:gd name="T41" fmla="*/ 77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91" h="390">
                <a:moveTo>
                  <a:pt x="1183" y="77"/>
                </a:moveTo>
                <a:cubicBezTo>
                  <a:pt x="909" y="67"/>
                  <a:pt x="681" y="61"/>
                  <a:pt x="422" y="28"/>
                </a:cubicBezTo>
                <a:cubicBezTo>
                  <a:pt x="331" y="0"/>
                  <a:pt x="122" y="43"/>
                  <a:pt x="22" y="58"/>
                </a:cubicBezTo>
                <a:cubicBezTo>
                  <a:pt x="15" y="68"/>
                  <a:pt x="3" y="75"/>
                  <a:pt x="2" y="87"/>
                </a:cubicBezTo>
                <a:cubicBezTo>
                  <a:pt x="0" y="106"/>
                  <a:pt x="10" y="126"/>
                  <a:pt x="12" y="145"/>
                </a:cubicBezTo>
                <a:cubicBezTo>
                  <a:pt x="16" y="184"/>
                  <a:pt x="10" y="225"/>
                  <a:pt x="22" y="263"/>
                </a:cubicBezTo>
                <a:cubicBezTo>
                  <a:pt x="25" y="273"/>
                  <a:pt x="41" y="270"/>
                  <a:pt x="51" y="272"/>
                </a:cubicBezTo>
                <a:cubicBezTo>
                  <a:pt x="77" y="277"/>
                  <a:pt x="103" y="279"/>
                  <a:pt x="129" y="282"/>
                </a:cubicBezTo>
                <a:cubicBezTo>
                  <a:pt x="132" y="295"/>
                  <a:pt x="131" y="310"/>
                  <a:pt x="139" y="321"/>
                </a:cubicBezTo>
                <a:cubicBezTo>
                  <a:pt x="145" y="329"/>
                  <a:pt x="158" y="328"/>
                  <a:pt x="168" y="331"/>
                </a:cubicBezTo>
                <a:cubicBezTo>
                  <a:pt x="208" y="343"/>
                  <a:pt x="245" y="359"/>
                  <a:pt x="285" y="370"/>
                </a:cubicBezTo>
                <a:cubicBezTo>
                  <a:pt x="311" y="377"/>
                  <a:pt x="363" y="390"/>
                  <a:pt x="363" y="390"/>
                </a:cubicBezTo>
                <a:cubicBezTo>
                  <a:pt x="425" y="383"/>
                  <a:pt x="487" y="380"/>
                  <a:pt x="549" y="370"/>
                </a:cubicBezTo>
                <a:cubicBezTo>
                  <a:pt x="585" y="364"/>
                  <a:pt x="628" y="333"/>
                  <a:pt x="666" y="331"/>
                </a:cubicBezTo>
                <a:cubicBezTo>
                  <a:pt x="764" y="325"/>
                  <a:pt x="861" y="324"/>
                  <a:pt x="959" y="321"/>
                </a:cubicBezTo>
                <a:cubicBezTo>
                  <a:pt x="1017" y="312"/>
                  <a:pt x="1077" y="311"/>
                  <a:pt x="1135" y="302"/>
                </a:cubicBezTo>
                <a:cubicBezTo>
                  <a:pt x="1162" y="298"/>
                  <a:pt x="1213" y="282"/>
                  <a:pt x="1213" y="282"/>
                </a:cubicBezTo>
                <a:cubicBezTo>
                  <a:pt x="1243" y="252"/>
                  <a:pt x="1267" y="248"/>
                  <a:pt x="1291" y="214"/>
                </a:cubicBezTo>
                <a:cubicBezTo>
                  <a:pt x="1284" y="191"/>
                  <a:pt x="1285" y="164"/>
                  <a:pt x="1271" y="145"/>
                </a:cubicBezTo>
                <a:cubicBezTo>
                  <a:pt x="1266" y="138"/>
                  <a:pt x="1201" y="99"/>
                  <a:pt x="1183" y="87"/>
                </a:cubicBezTo>
                <a:cubicBezTo>
                  <a:pt x="1142" y="60"/>
                  <a:pt x="1146" y="64"/>
                  <a:pt x="1183" y="77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  <p:sp>
        <p:nvSpPr>
          <p:cNvPr id="149519" name="Freeform 15"/>
          <p:cNvSpPr>
            <a:spLocks/>
          </p:cNvSpPr>
          <p:nvPr/>
        </p:nvSpPr>
        <p:spPr bwMode="auto">
          <a:xfrm>
            <a:off x="1860550" y="4991100"/>
            <a:ext cx="793750" cy="493713"/>
          </a:xfrm>
          <a:custGeom>
            <a:avLst/>
            <a:gdLst>
              <a:gd name="T0" fmla="*/ 371 w 500"/>
              <a:gd name="T1" fmla="*/ 48 h 311"/>
              <a:gd name="T2" fmla="*/ 195 w 500"/>
              <a:gd name="T3" fmla="*/ 29 h 311"/>
              <a:gd name="T4" fmla="*/ 136 w 500"/>
              <a:gd name="T5" fmla="*/ 9 h 311"/>
              <a:gd name="T6" fmla="*/ 107 w 500"/>
              <a:gd name="T7" fmla="*/ 0 h 311"/>
              <a:gd name="T8" fmla="*/ 0 w 500"/>
              <a:gd name="T9" fmla="*/ 39 h 311"/>
              <a:gd name="T10" fmla="*/ 9 w 500"/>
              <a:gd name="T11" fmla="*/ 146 h 311"/>
              <a:gd name="T12" fmla="*/ 205 w 500"/>
              <a:gd name="T13" fmla="*/ 263 h 311"/>
              <a:gd name="T14" fmla="*/ 263 w 500"/>
              <a:gd name="T15" fmla="*/ 283 h 311"/>
              <a:gd name="T16" fmla="*/ 292 w 500"/>
              <a:gd name="T17" fmla="*/ 292 h 311"/>
              <a:gd name="T18" fmla="*/ 410 w 500"/>
              <a:gd name="T19" fmla="*/ 214 h 311"/>
              <a:gd name="T20" fmla="*/ 419 w 500"/>
              <a:gd name="T21" fmla="*/ 107 h 311"/>
              <a:gd name="T22" fmla="*/ 371 w 500"/>
              <a:gd name="T23" fmla="*/ 48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0" h="311">
                <a:moveTo>
                  <a:pt x="371" y="48"/>
                </a:moveTo>
                <a:cubicBezTo>
                  <a:pt x="312" y="42"/>
                  <a:pt x="253" y="39"/>
                  <a:pt x="195" y="29"/>
                </a:cubicBezTo>
                <a:cubicBezTo>
                  <a:pt x="175" y="26"/>
                  <a:pt x="156" y="15"/>
                  <a:pt x="136" y="9"/>
                </a:cubicBezTo>
                <a:cubicBezTo>
                  <a:pt x="126" y="6"/>
                  <a:pt x="107" y="0"/>
                  <a:pt x="107" y="0"/>
                </a:cubicBezTo>
                <a:cubicBezTo>
                  <a:pt x="61" y="8"/>
                  <a:pt x="37" y="13"/>
                  <a:pt x="0" y="39"/>
                </a:cubicBezTo>
                <a:cubicBezTo>
                  <a:pt x="3" y="75"/>
                  <a:pt x="4" y="111"/>
                  <a:pt x="9" y="146"/>
                </a:cubicBezTo>
                <a:cubicBezTo>
                  <a:pt x="22" y="242"/>
                  <a:pt x="131" y="254"/>
                  <a:pt x="205" y="263"/>
                </a:cubicBezTo>
                <a:cubicBezTo>
                  <a:pt x="224" y="270"/>
                  <a:pt x="244" y="277"/>
                  <a:pt x="263" y="283"/>
                </a:cubicBezTo>
                <a:cubicBezTo>
                  <a:pt x="273" y="286"/>
                  <a:pt x="292" y="292"/>
                  <a:pt x="292" y="292"/>
                </a:cubicBezTo>
                <a:cubicBezTo>
                  <a:pt x="500" y="265"/>
                  <a:pt x="439" y="311"/>
                  <a:pt x="410" y="214"/>
                </a:cubicBezTo>
                <a:cubicBezTo>
                  <a:pt x="413" y="178"/>
                  <a:pt x="422" y="143"/>
                  <a:pt x="419" y="107"/>
                </a:cubicBezTo>
                <a:cubicBezTo>
                  <a:pt x="415" y="53"/>
                  <a:pt x="371" y="101"/>
                  <a:pt x="371" y="48"/>
                </a:cubicBez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9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 build="p"/>
      <p:bldP spid="149509" grpId="0"/>
      <p:bldP spid="149510" grpId="0"/>
      <p:bldP spid="149511" grpId="0"/>
      <p:bldP spid="149512" grpId="0"/>
      <p:bldP spid="149513" grpId="0"/>
      <p:bldP spid="149514" grpId="0"/>
      <p:bldP spid="149515" grpId="0"/>
      <p:bldP spid="149516" grpId="0"/>
      <p:bldP spid="149517" grpId="0"/>
      <p:bldP spid="149518" grpId="0" animBg="1"/>
      <p:bldP spid="1495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88640"/>
            <a:ext cx="8229600" cy="62642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sz="2800" dirty="0" smtClean="0"/>
              <a:t>La </a:t>
            </a:r>
            <a:r>
              <a:rPr lang="fr-FR" sz="2800" dirty="0"/>
              <a:t>réciproque du théorème de Pythagore serait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/>
              <a:t>	</a:t>
            </a:r>
            <a:r>
              <a:rPr lang="fr-FR" b="1" dirty="0">
                <a:solidFill>
                  <a:srgbClr val="009900"/>
                </a:solidFill>
              </a:rPr>
              <a:t>Si</a:t>
            </a:r>
            <a:r>
              <a:rPr lang="fr-FR" dirty="0"/>
              <a:t>, dans un triangle, le carré </a:t>
            </a:r>
            <a:r>
              <a:rPr lang="fr-FR" dirty="0" smtClean="0"/>
              <a:t>de la longueur du </a:t>
            </a:r>
            <a:r>
              <a:rPr lang="fr-FR" dirty="0"/>
              <a:t>plus grand côté est égal à la somme des carrés </a:t>
            </a:r>
            <a:r>
              <a:rPr lang="fr-FR" dirty="0" smtClean="0"/>
              <a:t>des longueurs des </a:t>
            </a:r>
            <a:r>
              <a:rPr lang="fr-FR" dirty="0"/>
              <a:t>2 autres côtés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/>
              <a:t>	</a:t>
            </a:r>
            <a:r>
              <a:rPr lang="fr-FR" b="1" dirty="0">
                <a:solidFill>
                  <a:srgbClr val="FF0000"/>
                </a:solidFill>
              </a:rPr>
              <a:t>alors</a:t>
            </a:r>
            <a:r>
              <a:rPr lang="fr-FR" dirty="0"/>
              <a:t> </a:t>
            </a:r>
            <a:r>
              <a:rPr lang="fr-FR" dirty="0" smtClean="0"/>
              <a:t>c</a:t>
            </a:r>
            <a:r>
              <a:rPr lang="fr-FR" dirty="0" smtClean="0">
                <a:latin typeface="Arial"/>
              </a:rPr>
              <a:t>’</a:t>
            </a:r>
            <a:r>
              <a:rPr lang="fr-FR" dirty="0" smtClean="0"/>
              <a:t>est </a:t>
            </a:r>
            <a:r>
              <a:rPr lang="fr-FR" dirty="0"/>
              <a:t>un triangle rectangle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 smtClean="0"/>
              <a:t>On </a:t>
            </a:r>
            <a:r>
              <a:rPr lang="fr-FR" dirty="0"/>
              <a:t>admet </a:t>
            </a:r>
            <a:r>
              <a:rPr lang="fr-FR" dirty="0" smtClean="0"/>
              <a:t>que cette </a:t>
            </a:r>
            <a:r>
              <a:rPr lang="fr-FR" dirty="0"/>
              <a:t>réciproque est vraie.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/>
              <a:t>Cette réciproque permet de démontrer </a:t>
            </a:r>
            <a:r>
              <a:rPr lang="fr-FR" dirty="0" smtClean="0"/>
              <a:t>qu</a:t>
            </a:r>
            <a:r>
              <a:rPr lang="fr-FR" dirty="0" smtClean="0">
                <a:latin typeface="Arial"/>
              </a:rPr>
              <a:t>’</a:t>
            </a:r>
            <a:r>
              <a:rPr lang="fr-FR" dirty="0" smtClean="0"/>
              <a:t>un </a:t>
            </a:r>
            <a:r>
              <a:rPr lang="fr-FR" dirty="0"/>
              <a:t>triangle est rectangle</a:t>
            </a:r>
          </a:p>
        </p:txBody>
      </p:sp>
      <p:grpSp>
        <p:nvGrpSpPr>
          <p:cNvPr id="143367" name="Group 7"/>
          <p:cNvGrpSpPr>
            <a:grpSpLocks/>
          </p:cNvGrpSpPr>
          <p:nvPr/>
        </p:nvGrpSpPr>
        <p:grpSpPr bwMode="auto">
          <a:xfrm>
            <a:off x="323528" y="692697"/>
            <a:ext cx="8191500" cy="2952328"/>
            <a:chOff x="351" y="2206"/>
            <a:chExt cx="5160" cy="1069"/>
          </a:xfrm>
        </p:grpSpPr>
        <p:sp>
          <p:nvSpPr>
            <p:cNvPr id="143363" name="Freeform 3"/>
            <p:cNvSpPr>
              <a:spLocks/>
            </p:cNvSpPr>
            <p:nvPr/>
          </p:nvSpPr>
          <p:spPr bwMode="auto">
            <a:xfrm>
              <a:off x="351" y="2206"/>
              <a:ext cx="5106" cy="1006"/>
            </a:xfrm>
            <a:custGeom>
              <a:avLst/>
              <a:gdLst>
                <a:gd name="T0" fmla="*/ 1162 w 5106"/>
                <a:gd name="T1" fmla="*/ 118 h 1006"/>
                <a:gd name="T2" fmla="*/ 684 w 5106"/>
                <a:gd name="T3" fmla="*/ 88 h 1006"/>
                <a:gd name="T4" fmla="*/ 118 w 5106"/>
                <a:gd name="T5" fmla="*/ 137 h 1006"/>
                <a:gd name="T6" fmla="*/ 98 w 5106"/>
                <a:gd name="T7" fmla="*/ 166 h 1006"/>
                <a:gd name="T8" fmla="*/ 69 w 5106"/>
                <a:gd name="T9" fmla="*/ 186 h 1006"/>
                <a:gd name="T10" fmla="*/ 59 w 5106"/>
                <a:gd name="T11" fmla="*/ 215 h 1006"/>
                <a:gd name="T12" fmla="*/ 30 w 5106"/>
                <a:gd name="T13" fmla="*/ 244 h 1006"/>
                <a:gd name="T14" fmla="*/ 10 w 5106"/>
                <a:gd name="T15" fmla="*/ 303 h 1006"/>
                <a:gd name="T16" fmla="*/ 0 w 5106"/>
                <a:gd name="T17" fmla="*/ 332 h 1006"/>
                <a:gd name="T18" fmla="*/ 30 w 5106"/>
                <a:gd name="T19" fmla="*/ 567 h 1006"/>
                <a:gd name="T20" fmla="*/ 79 w 5106"/>
                <a:gd name="T21" fmla="*/ 801 h 1006"/>
                <a:gd name="T22" fmla="*/ 313 w 5106"/>
                <a:gd name="T23" fmla="*/ 986 h 1006"/>
                <a:gd name="T24" fmla="*/ 762 w 5106"/>
                <a:gd name="T25" fmla="*/ 996 h 1006"/>
                <a:gd name="T26" fmla="*/ 1016 w 5106"/>
                <a:gd name="T27" fmla="*/ 1006 h 1006"/>
                <a:gd name="T28" fmla="*/ 2012 w 5106"/>
                <a:gd name="T29" fmla="*/ 986 h 1006"/>
                <a:gd name="T30" fmla="*/ 2158 w 5106"/>
                <a:gd name="T31" fmla="*/ 928 h 1006"/>
                <a:gd name="T32" fmla="*/ 2334 w 5106"/>
                <a:gd name="T33" fmla="*/ 879 h 1006"/>
                <a:gd name="T34" fmla="*/ 2519 w 5106"/>
                <a:gd name="T35" fmla="*/ 820 h 1006"/>
                <a:gd name="T36" fmla="*/ 3476 w 5106"/>
                <a:gd name="T37" fmla="*/ 811 h 1006"/>
                <a:gd name="T38" fmla="*/ 4237 w 5106"/>
                <a:gd name="T39" fmla="*/ 801 h 1006"/>
                <a:gd name="T40" fmla="*/ 4316 w 5106"/>
                <a:gd name="T41" fmla="*/ 781 h 1006"/>
                <a:gd name="T42" fmla="*/ 4413 w 5106"/>
                <a:gd name="T43" fmla="*/ 713 h 1006"/>
                <a:gd name="T44" fmla="*/ 4569 w 5106"/>
                <a:gd name="T45" fmla="*/ 674 h 1006"/>
                <a:gd name="T46" fmla="*/ 4765 w 5106"/>
                <a:gd name="T47" fmla="*/ 703 h 1006"/>
                <a:gd name="T48" fmla="*/ 5038 w 5106"/>
                <a:gd name="T49" fmla="*/ 654 h 1006"/>
                <a:gd name="T50" fmla="*/ 5067 w 5106"/>
                <a:gd name="T51" fmla="*/ 508 h 1006"/>
                <a:gd name="T52" fmla="*/ 4979 w 5106"/>
                <a:gd name="T53" fmla="*/ 137 h 1006"/>
                <a:gd name="T54" fmla="*/ 4774 w 5106"/>
                <a:gd name="T55" fmla="*/ 59 h 1006"/>
                <a:gd name="T56" fmla="*/ 4208 w 5106"/>
                <a:gd name="T57" fmla="*/ 88 h 1006"/>
                <a:gd name="T58" fmla="*/ 4032 w 5106"/>
                <a:gd name="T59" fmla="*/ 127 h 1006"/>
                <a:gd name="T60" fmla="*/ 2675 w 5106"/>
                <a:gd name="T61" fmla="*/ 69 h 1006"/>
                <a:gd name="T62" fmla="*/ 2314 w 5106"/>
                <a:gd name="T63" fmla="*/ 59 h 1006"/>
                <a:gd name="T64" fmla="*/ 2041 w 5106"/>
                <a:gd name="T65" fmla="*/ 0 h 1006"/>
                <a:gd name="T66" fmla="*/ 1387 w 5106"/>
                <a:gd name="T67" fmla="*/ 30 h 1006"/>
                <a:gd name="T68" fmla="*/ 1289 w 5106"/>
                <a:gd name="T69" fmla="*/ 59 h 1006"/>
                <a:gd name="T70" fmla="*/ 1192 w 5106"/>
                <a:gd name="T71" fmla="*/ 78 h 1006"/>
                <a:gd name="T72" fmla="*/ 1162 w 5106"/>
                <a:gd name="T73" fmla="*/ 118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06" h="1006">
                  <a:moveTo>
                    <a:pt x="1162" y="118"/>
                  </a:moveTo>
                  <a:cubicBezTo>
                    <a:pt x="1000" y="130"/>
                    <a:pt x="845" y="99"/>
                    <a:pt x="684" y="88"/>
                  </a:cubicBezTo>
                  <a:cubicBezTo>
                    <a:pt x="493" y="103"/>
                    <a:pt x="304" y="89"/>
                    <a:pt x="118" y="137"/>
                  </a:cubicBezTo>
                  <a:cubicBezTo>
                    <a:pt x="111" y="147"/>
                    <a:pt x="106" y="158"/>
                    <a:pt x="98" y="166"/>
                  </a:cubicBezTo>
                  <a:cubicBezTo>
                    <a:pt x="90" y="174"/>
                    <a:pt x="76" y="177"/>
                    <a:pt x="69" y="186"/>
                  </a:cubicBezTo>
                  <a:cubicBezTo>
                    <a:pt x="63" y="194"/>
                    <a:pt x="65" y="207"/>
                    <a:pt x="59" y="215"/>
                  </a:cubicBezTo>
                  <a:cubicBezTo>
                    <a:pt x="51" y="226"/>
                    <a:pt x="40" y="234"/>
                    <a:pt x="30" y="244"/>
                  </a:cubicBezTo>
                  <a:cubicBezTo>
                    <a:pt x="23" y="264"/>
                    <a:pt x="17" y="283"/>
                    <a:pt x="10" y="303"/>
                  </a:cubicBezTo>
                  <a:cubicBezTo>
                    <a:pt x="7" y="313"/>
                    <a:pt x="0" y="332"/>
                    <a:pt x="0" y="332"/>
                  </a:cubicBezTo>
                  <a:cubicBezTo>
                    <a:pt x="9" y="410"/>
                    <a:pt x="22" y="489"/>
                    <a:pt x="30" y="567"/>
                  </a:cubicBezTo>
                  <a:cubicBezTo>
                    <a:pt x="38" y="651"/>
                    <a:pt x="30" y="731"/>
                    <a:pt x="79" y="801"/>
                  </a:cubicBezTo>
                  <a:cubicBezTo>
                    <a:pt x="117" y="924"/>
                    <a:pt x="178" y="981"/>
                    <a:pt x="313" y="986"/>
                  </a:cubicBezTo>
                  <a:cubicBezTo>
                    <a:pt x="463" y="992"/>
                    <a:pt x="612" y="992"/>
                    <a:pt x="762" y="996"/>
                  </a:cubicBezTo>
                  <a:cubicBezTo>
                    <a:pt x="847" y="998"/>
                    <a:pt x="931" y="1003"/>
                    <a:pt x="1016" y="1006"/>
                  </a:cubicBezTo>
                  <a:cubicBezTo>
                    <a:pt x="1348" y="999"/>
                    <a:pt x="1680" y="995"/>
                    <a:pt x="2012" y="986"/>
                  </a:cubicBezTo>
                  <a:cubicBezTo>
                    <a:pt x="2068" y="984"/>
                    <a:pt x="2111" y="952"/>
                    <a:pt x="2158" y="928"/>
                  </a:cubicBezTo>
                  <a:cubicBezTo>
                    <a:pt x="2215" y="899"/>
                    <a:pt x="2271" y="888"/>
                    <a:pt x="2334" y="879"/>
                  </a:cubicBezTo>
                  <a:cubicBezTo>
                    <a:pt x="2383" y="845"/>
                    <a:pt x="2457" y="821"/>
                    <a:pt x="2519" y="820"/>
                  </a:cubicBezTo>
                  <a:cubicBezTo>
                    <a:pt x="2838" y="814"/>
                    <a:pt x="3157" y="815"/>
                    <a:pt x="3476" y="811"/>
                  </a:cubicBezTo>
                  <a:cubicBezTo>
                    <a:pt x="3730" y="808"/>
                    <a:pt x="3983" y="804"/>
                    <a:pt x="4237" y="801"/>
                  </a:cubicBezTo>
                  <a:cubicBezTo>
                    <a:pt x="4263" y="794"/>
                    <a:pt x="4290" y="788"/>
                    <a:pt x="4316" y="781"/>
                  </a:cubicBezTo>
                  <a:cubicBezTo>
                    <a:pt x="4353" y="772"/>
                    <a:pt x="4375" y="728"/>
                    <a:pt x="4413" y="713"/>
                  </a:cubicBezTo>
                  <a:cubicBezTo>
                    <a:pt x="4461" y="694"/>
                    <a:pt x="4519" y="687"/>
                    <a:pt x="4569" y="674"/>
                  </a:cubicBezTo>
                  <a:cubicBezTo>
                    <a:pt x="4634" y="683"/>
                    <a:pt x="4702" y="684"/>
                    <a:pt x="4765" y="703"/>
                  </a:cubicBezTo>
                  <a:cubicBezTo>
                    <a:pt x="4886" y="692"/>
                    <a:pt x="4953" y="712"/>
                    <a:pt x="5038" y="654"/>
                  </a:cubicBezTo>
                  <a:cubicBezTo>
                    <a:pt x="5055" y="604"/>
                    <a:pt x="5061" y="562"/>
                    <a:pt x="5067" y="508"/>
                  </a:cubicBezTo>
                  <a:cubicBezTo>
                    <a:pt x="5064" y="458"/>
                    <a:pt x="5106" y="170"/>
                    <a:pt x="4979" y="137"/>
                  </a:cubicBezTo>
                  <a:cubicBezTo>
                    <a:pt x="4938" y="110"/>
                    <a:pt x="4825" y="69"/>
                    <a:pt x="4774" y="59"/>
                  </a:cubicBezTo>
                  <a:cubicBezTo>
                    <a:pt x="4586" y="74"/>
                    <a:pt x="4397" y="79"/>
                    <a:pt x="4208" y="88"/>
                  </a:cubicBezTo>
                  <a:cubicBezTo>
                    <a:pt x="4148" y="98"/>
                    <a:pt x="4093" y="118"/>
                    <a:pt x="4032" y="127"/>
                  </a:cubicBezTo>
                  <a:cubicBezTo>
                    <a:pt x="3496" y="312"/>
                    <a:pt x="3143" y="88"/>
                    <a:pt x="2675" y="69"/>
                  </a:cubicBezTo>
                  <a:cubicBezTo>
                    <a:pt x="2555" y="64"/>
                    <a:pt x="2434" y="62"/>
                    <a:pt x="2314" y="59"/>
                  </a:cubicBezTo>
                  <a:cubicBezTo>
                    <a:pt x="2224" y="36"/>
                    <a:pt x="2132" y="16"/>
                    <a:pt x="2041" y="0"/>
                  </a:cubicBezTo>
                  <a:cubicBezTo>
                    <a:pt x="1823" y="16"/>
                    <a:pt x="1605" y="16"/>
                    <a:pt x="1387" y="30"/>
                  </a:cubicBezTo>
                  <a:cubicBezTo>
                    <a:pt x="1354" y="38"/>
                    <a:pt x="1322" y="52"/>
                    <a:pt x="1289" y="59"/>
                  </a:cubicBezTo>
                  <a:cubicBezTo>
                    <a:pt x="1257" y="65"/>
                    <a:pt x="1192" y="78"/>
                    <a:pt x="1192" y="78"/>
                  </a:cubicBezTo>
                  <a:cubicBezTo>
                    <a:pt x="1203" y="114"/>
                    <a:pt x="1201" y="118"/>
                    <a:pt x="1162" y="118"/>
                  </a:cubicBezTo>
                  <a:close/>
                </a:path>
              </a:pathLst>
            </a:cu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143365" name="Text Box 5"/>
            <p:cNvSpPr txBox="1">
              <a:spLocks noChangeArrowheads="1"/>
            </p:cNvSpPr>
            <p:nvPr/>
          </p:nvSpPr>
          <p:spPr bwMode="auto">
            <a:xfrm>
              <a:off x="3334" y="3044"/>
              <a:ext cx="217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 dirty="0">
                  <a:solidFill>
                    <a:srgbClr val="009900"/>
                  </a:solidFill>
                </a:rPr>
                <a:t>CONDITION D</a:t>
              </a:r>
              <a:r>
                <a:rPr lang="ja-JP" altLang="fr-FR" b="1" dirty="0">
                  <a:solidFill>
                    <a:srgbClr val="009900"/>
                  </a:solidFill>
                  <a:latin typeface="Arial"/>
                </a:rPr>
                <a:t>’</a:t>
              </a:r>
              <a:r>
                <a:rPr lang="fr-FR" b="1" dirty="0">
                  <a:solidFill>
                    <a:srgbClr val="009900"/>
                  </a:solidFill>
                </a:rPr>
                <a:t>UTILISATION</a:t>
              </a:r>
            </a:p>
          </p:txBody>
        </p:sp>
      </p:grpSp>
      <p:grpSp>
        <p:nvGrpSpPr>
          <p:cNvPr id="143368" name="Group 8"/>
          <p:cNvGrpSpPr>
            <a:grpSpLocks/>
          </p:cNvGrpSpPr>
          <p:nvPr/>
        </p:nvGrpSpPr>
        <p:grpSpPr bwMode="auto">
          <a:xfrm>
            <a:off x="2484238" y="3495154"/>
            <a:ext cx="6192218" cy="869950"/>
            <a:chOff x="476" y="3249"/>
            <a:chExt cx="4581" cy="548"/>
          </a:xfrm>
        </p:grpSpPr>
        <p:sp>
          <p:nvSpPr>
            <p:cNvPr id="143364" name="Freeform 4"/>
            <p:cNvSpPr>
              <a:spLocks/>
            </p:cNvSpPr>
            <p:nvPr/>
          </p:nvSpPr>
          <p:spPr bwMode="auto">
            <a:xfrm>
              <a:off x="476" y="3249"/>
              <a:ext cx="3645" cy="432"/>
            </a:xfrm>
            <a:custGeom>
              <a:avLst/>
              <a:gdLst>
                <a:gd name="T0" fmla="*/ 3633 w 3645"/>
                <a:gd name="T1" fmla="*/ 68 h 432"/>
                <a:gd name="T2" fmla="*/ 3536 w 3645"/>
                <a:gd name="T3" fmla="*/ 58 h 432"/>
                <a:gd name="T4" fmla="*/ 3477 w 3645"/>
                <a:gd name="T5" fmla="*/ 39 h 432"/>
                <a:gd name="T6" fmla="*/ 3448 w 3645"/>
                <a:gd name="T7" fmla="*/ 19 h 432"/>
                <a:gd name="T8" fmla="*/ 3389 w 3645"/>
                <a:gd name="T9" fmla="*/ 0 h 432"/>
                <a:gd name="T10" fmla="*/ 1574 w 3645"/>
                <a:gd name="T11" fmla="*/ 0 h 432"/>
                <a:gd name="T12" fmla="*/ 216 w 3645"/>
                <a:gd name="T13" fmla="*/ 49 h 432"/>
                <a:gd name="T14" fmla="*/ 99 w 3645"/>
                <a:gd name="T15" fmla="*/ 78 h 432"/>
                <a:gd name="T16" fmla="*/ 41 w 3645"/>
                <a:gd name="T17" fmla="*/ 107 h 432"/>
                <a:gd name="T18" fmla="*/ 2 w 3645"/>
                <a:gd name="T19" fmla="*/ 166 h 432"/>
                <a:gd name="T20" fmla="*/ 138 w 3645"/>
                <a:gd name="T21" fmla="*/ 351 h 432"/>
                <a:gd name="T22" fmla="*/ 168 w 3645"/>
                <a:gd name="T23" fmla="*/ 371 h 432"/>
                <a:gd name="T24" fmla="*/ 441 w 3645"/>
                <a:gd name="T25" fmla="*/ 380 h 432"/>
                <a:gd name="T26" fmla="*/ 2071 w 3645"/>
                <a:gd name="T27" fmla="*/ 429 h 432"/>
                <a:gd name="T28" fmla="*/ 3184 w 3645"/>
                <a:gd name="T29" fmla="*/ 390 h 432"/>
                <a:gd name="T30" fmla="*/ 3575 w 3645"/>
                <a:gd name="T31" fmla="*/ 312 h 432"/>
                <a:gd name="T32" fmla="*/ 3633 w 3645"/>
                <a:gd name="T33" fmla="*/ 273 h 432"/>
                <a:gd name="T34" fmla="*/ 3575 w 3645"/>
                <a:gd name="T35" fmla="*/ 78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45" h="432">
                  <a:moveTo>
                    <a:pt x="3633" y="68"/>
                  </a:moveTo>
                  <a:cubicBezTo>
                    <a:pt x="3601" y="65"/>
                    <a:pt x="3568" y="64"/>
                    <a:pt x="3536" y="58"/>
                  </a:cubicBezTo>
                  <a:cubicBezTo>
                    <a:pt x="3516" y="54"/>
                    <a:pt x="3477" y="39"/>
                    <a:pt x="3477" y="39"/>
                  </a:cubicBezTo>
                  <a:cubicBezTo>
                    <a:pt x="3467" y="32"/>
                    <a:pt x="3459" y="24"/>
                    <a:pt x="3448" y="19"/>
                  </a:cubicBezTo>
                  <a:cubicBezTo>
                    <a:pt x="3429" y="11"/>
                    <a:pt x="3389" y="0"/>
                    <a:pt x="3389" y="0"/>
                  </a:cubicBezTo>
                  <a:cubicBezTo>
                    <a:pt x="2764" y="49"/>
                    <a:pt x="2351" y="9"/>
                    <a:pt x="1574" y="0"/>
                  </a:cubicBezTo>
                  <a:cubicBezTo>
                    <a:pt x="1122" y="24"/>
                    <a:pt x="668" y="41"/>
                    <a:pt x="216" y="49"/>
                  </a:cubicBezTo>
                  <a:cubicBezTo>
                    <a:pt x="184" y="54"/>
                    <a:pt x="128" y="59"/>
                    <a:pt x="99" y="78"/>
                  </a:cubicBezTo>
                  <a:cubicBezTo>
                    <a:pt x="61" y="103"/>
                    <a:pt x="81" y="93"/>
                    <a:pt x="41" y="107"/>
                  </a:cubicBezTo>
                  <a:cubicBezTo>
                    <a:pt x="23" y="124"/>
                    <a:pt x="0" y="137"/>
                    <a:pt x="2" y="166"/>
                  </a:cubicBezTo>
                  <a:cubicBezTo>
                    <a:pt x="13" y="334"/>
                    <a:pt x="19" y="290"/>
                    <a:pt x="138" y="351"/>
                  </a:cubicBezTo>
                  <a:cubicBezTo>
                    <a:pt x="149" y="356"/>
                    <a:pt x="156" y="370"/>
                    <a:pt x="168" y="371"/>
                  </a:cubicBezTo>
                  <a:cubicBezTo>
                    <a:pt x="259" y="380"/>
                    <a:pt x="350" y="377"/>
                    <a:pt x="441" y="380"/>
                  </a:cubicBezTo>
                  <a:cubicBezTo>
                    <a:pt x="1002" y="432"/>
                    <a:pt x="1457" y="425"/>
                    <a:pt x="2071" y="429"/>
                  </a:cubicBezTo>
                  <a:cubicBezTo>
                    <a:pt x="2460" y="411"/>
                    <a:pt x="2786" y="396"/>
                    <a:pt x="3184" y="390"/>
                  </a:cubicBezTo>
                  <a:cubicBezTo>
                    <a:pt x="3319" y="345"/>
                    <a:pt x="3431" y="322"/>
                    <a:pt x="3575" y="312"/>
                  </a:cubicBezTo>
                  <a:cubicBezTo>
                    <a:pt x="3594" y="299"/>
                    <a:pt x="3636" y="296"/>
                    <a:pt x="3633" y="273"/>
                  </a:cubicBezTo>
                  <a:cubicBezTo>
                    <a:pt x="3624" y="202"/>
                    <a:pt x="3645" y="115"/>
                    <a:pt x="3575" y="78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CA"/>
            </a:p>
          </p:txBody>
        </p:sp>
        <p:sp>
          <p:nvSpPr>
            <p:cNvPr id="143366" name="Text Box 6"/>
            <p:cNvSpPr txBox="1">
              <a:spLocks noChangeArrowheads="1"/>
            </p:cNvSpPr>
            <p:nvPr/>
          </p:nvSpPr>
          <p:spPr bwMode="auto">
            <a:xfrm>
              <a:off x="3742" y="3566"/>
              <a:ext cx="131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>
                  <a:solidFill>
                    <a:srgbClr val="FF0000"/>
                  </a:solidFill>
                </a:rPr>
                <a:t>CONCLUSION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293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260350"/>
            <a:ext cx="8964488" cy="62642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i="1" u="sng" dirty="0" smtClean="0"/>
              <a:t>Méthodologie pour montrer qu’un triangle est rectangle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FR" sz="28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800" dirty="0" smtClean="0"/>
              <a:t>Le triangle FGH </a:t>
            </a:r>
            <a:r>
              <a:rPr lang="fr-FR" sz="2800" dirty="0"/>
              <a:t>tel que FG=5cm, FH=12cm et GH=</a:t>
            </a:r>
            <a:r>
              <a:rPr lang="fr-FR" sz="2800" dirty="0" smtClean="0"/>
              <a:t>13cm est-il rectangle ou non ?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9959</TotalTime>
  <Words>418</Words>
  <Application>Microsoft Macintosh PowerPoint</Application>
  <PresentationFormat>Présentation à l'écran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Modèle par défaut</vt:lpstr>
      <vt:lpstr>Présentation PowerPoint</vt:lpstr>
      <vt:lpstr>4ème      Chapitre 14 :  Théorème de Pythagore (3)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186</cp:revision>
  <dcterms:created xsi:type="dcterms:W3CDTF">2011-09-03T06:41:12Z</dcterms:created>
  <dcterms:modified xsi:type="dcterms:W3CDTF">2019-03-25T13:58:17Z</dcterms:modified>
</cp:coreProperties>
</file>