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427" r:id="rId2"/>
    <p:sldId id="256" r:id="rId3"/>
    <p:sldId id="522" r:id="rId4"/>
    <p:sldId id="539" r:id="rId5"/>
    <p:sldId id="520" r:id="rId6"/>
    <p:sldId id="541" r:id="rId7"/>
    <p:sldId id="432" r:id="rId8"/>
    <p:sldId id="438" r:id="rId9"/>
    <p:sldId id="523" r:id="rId10"/>
    <p:sldId id="468" r:id="rId11"/>
    <p:sldId id="533" r:id="rId12"/>
    <p:sldId id="527" r:id="rId13"/>
    <p:sldId id="480" r:id="rId14"/>
    <p:sldId id="537" r:id="rId15"/>
    <p:sldId id="426" r:id="rId16"/>
    <p:sldId id="488" r:id="rId1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47" autoAdjust="0"/>
    <p:restoredTop sz="94658" autoAdjust="0"/>
  </p:normalViewPr>
  <p:slideViewPr>
    <p:cSldViewPr>
      <p:cViewPr varScale="1">
        <p:scale>
          <a:sx n="86" d="100"/>
          <a:sy n="86" d="100"/>
        </p:scale>
        <p:origin x="-432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05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emf"/><Relationship Id="rId12" Type="http://schemas.openxmlformats.org/officeDocument/2006/relationships/image" Target="../media/image13.emf"/><Relationship Id="rId13" Type="http://schemas.openxmlformats.org/officeDocument/2006/relationships/image" Target="../media/image14.emf"/><Relationship Id="rId14" Type="http://schemas.openxmlformats.org/officeDocument/2006/relationships/image" Target="../media/image15.emf"/><Relationship Id="rId15" Type="http://schemas.openxmlformats.org/officeDocument/2006/relationships/image" Target="../media/image16.emf"/><Relationship Id="rId16" Type="http://schemas.openxmlformats.org/officeDocument/2006/relationships/image" Target="../media/image17.emf"/><Relationship Id="rId17" Type="http://schemas.openxmlformats.org/officeDocument/2006/relationships/image" Target="../media/image18.emf"/><Relationship Id="rId1" Type="http://schemas.openxmlformats.org/officeDocument/2006/relationships/image" Target="../media/image2.emf"/><Relationship Id="rId2" Type="http://schemas.openxmlformats.org/officeDocument/2006/relationships/image" Target="../media/image3.emf"/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6" Type="http://schemas.openxmlformats.org/officeDocument/2006/relationships/image" Target="../media/image7.emf"/><Relationship Id="rId7" Type="http://schemas.openxmlformats.org/officeDocument/2006/relationships/image" Target="../media/image8.emf"/><Relationship Id="rId8" Type="http://schemas.openxmlformats.org/officeDocument/2006/relationships/image" Target="../media/image9.emf"/><Relationship Id="rId9" Type="http://schemas.openxmlformats.org/officeDocument/2006/relationships/image" Target="../media/image10.emf"/><Relationship Id="rId10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77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9B6E83-268B-3941-A47D-3B4BC3335E7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360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4B/G/H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B6E83-268B-3941-A47D-3B4BC3335E7A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6767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3FC116-2965-9946-8BA2-11464C92275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2843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1E0CA-AF5D-ED44-A485-44DBE70CA05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270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32F1C1-6245-C742-B2C0-8F1574A2E11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028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432461-EC87-214D-87E8-A99B41ADDA4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051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A29AAA-8A61-0F45-AB85-32613B7D8C3E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419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918E8-BAE1-7F40-B2FC-5D853B65D5B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35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D79BC9-9ACF-F948-9E52-75250E6FC61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57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8902A5-E2C3-5F42-8552-7A876D5FC52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309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AA4832-626D-5C4B-B1F0-AE9A5655687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41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902FE6-084E-8946-A9F1-77B300DAD84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970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90FDAA-31EF-BC46-9043-2A79ED72AD1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20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A39C1A-9F11-3F48-AACD-2B15F351005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4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D45E73-7E81-3046-A5B5-1F7951C70059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356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0B4DF9-3D36-4A47-A182-FF6AA6F7DEE2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0.emf"/><Relationship Id="rId21" Type="http://schemas.openxmlformats.org/officeDocument/2006/relationships/oleObject" Target="../embeddings/oleObject10.bin"/><Relationship Id="rId22" Type="http://schemas.openxmlformats.org/officeDocument/2006/relationships/image" Target="../media/image11.emf"/><Relationship Id="rId23" Type="http://schemas.openxmlformats.org/officeDocument/2006/relationships/oleObject" Target="../embeddings/oleObject11.bin"/><Relationship Id="rId24" Type="http://schemas.openxmlformats.org/officeDocument/2006/relationships/image" Target="../media/image12.emf"/><Relationship Id="rId25" Type="http://schemas.openxmlformats.org/officeDocument/2006/relationships/oleObject" Target="../embeddings/oleObject12.bin"/><Relationship Id="rId26" Type="http://schemas.openxmlformats.org/officeDocument/2006/relationships/image" Target="../media/image13.emf"/><Relationship Id="rId27" Type="http://schemas.openxmlformats.org/officeDocument/2006/relationships/oleObject" Target="../embeddings/oleObject13.bin"/><Relationship Id="rId28" Type="http://schemas.openxmlformats.org/officeDocument/2006/relationships/image" Target="../media/image14.e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30" Type="http://schemas.openxmlformats.org/officeDocument/2006/relationships/image" Target="../media/image15.emf"/><Relationship Id="rId31" Type="http://schemas.openxmlformats.org/officeDocument/2006/relationships/oleObject" Target="../embeddings/oleObject15.bin"/><Relationship Id="rId32" Type="http://schemas.openxmlformats.org/officeDocument/2006/relationships/image" Target="../media/image16.emf"/><Relationship Id="rId9" Type="http://schemas.openxmlformats.org/officeDocument/2006/relationships/oleObject" Target="../embeddings/oleObject4.bin"/><Relationship Id="rId6" Type="http://schemas.openxmlformats.org/officeDocument/2006/relationships/image" Target="../media/image3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4.emf"/><Relationship Id="rId33" Type="http://schemas.openxmlformats.org/officeDocument/2006/relationships/oleObject" Target="../embeddings/oleObject16.bin"/><Relationship Id="rId34" Type="http://schemas.openxmlformats.org/officeDocument/2006/relationships/image" Target="../media/image17.emf"/><Relationship Id="rId35" Type="http://schemas.openxmlformats.org/officeDocument/2006/relationships/oleObject" Target="../embeddings/oleObject17.bin"/><Relationship Id="rId36" Type="http://schemas.openxmlformats.org/officeDocument/2006/relationships/image" Target="../media/image18.emf"/><Relationship Id="rId10" Type="http://schemas.openxmlformats.org/officeDocument/2006/relationships/image" Target="../media/image5.emf"/><Relationship Id="rId11" Type="http://schemas.openxmlformats.org/officeDocument/2006/relationships/oleObject" Target="../embeddings/oleObject5.bin"/><Relationship Id="rId12" Type="http://schemas.openxmlformats.org/officeDocument/2006/relationships/image" Target="../media/image6.e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7.emf"/><Relationship Id="rId15" Type="http://schemas.openxmlformats.org/officeDocument/2006/relationships/oleObject" Target="../embeddings/oleObject7.bin"/><Relationship Id="rId16" Type="http://schemas.openxmlformats.org/officeDocument/2006/relationships/image" Target="../media/image8.emf"/><Relationship Id="rId17" Type="http://schemas.openxmlformats.org/officeDocument/2006/relationships/oleObject" Target="../embeddings/oleObject8.bin"/><Relationship Id="rId18" Type="http://schemas.openxmlformats.org/officeDocument/2006/relationships/image" Target="../media/image9.emf"/><Relationship Id="rId19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1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877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4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141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Activité :</a:t>
            </a:r>
            <a:endParaRPr lang="fr-CA" dirty="0">
              <a:solidFill>
                <a:srgbClr val="008000"/>
              </a:solidFill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en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b="1" dirty="0">
                <a:latin typeface="Calibri" charset="0"/>
              </a:rPr>
              <a:t>binôme</a:t>
            </a:r>
            <a:r>
              <a:rPr lang="fr-CA" dirty="0">
                <a:latin typeface="Calibri" charset="0"/>
              </a:rPr>
              <a:t> et à </a:t>
            </a:r>
            <a:r>
              <a:rPr lang="fr-CA" b="1" dirty="0">
                <a:latin typeface="Calibri" charset="0"/>
              </a:rPr>
              <a:t>l’écrit</a:t>
            </a:r>
            <a:r>
              <a:rPr lang="fr-CA" dirty="0">
                <a:latin typeface="Calibri" charset="0"/>
              </a:rPr>
              <a:t> :</a:t>
            </a:r>
          </a:p>
          <a:p>
            <a:pPr marL="0" indent="0">
              <a:buFont typeface="Arial" charset="0"/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Avec la synthèse ch5, compléter </a:t>
            </a:r>
            <a:r>
              <a:rPr lang="fr-FR" b="1" i="1" dirty="0" smtClean="0">
                <a:latin typeface="Calibri" charset="0"/>
              </a:rPr>
              <a:t>II/ Calculer la longueur d’un côté d’un triangle rectangle Méthode 2</a:t>
            </a: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642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00FF"/>
                </a:solidFill>
                <a:latin typeface="Calibri" charset="0"/>
              </a:rPr>
              <a:t>Exercices :</a:t>
            </a:r>
            <a:r>
              <a:rPr lang="fr-CA" dirty="0" smtClean="0">
                <a:solidFill>
                  <a:srgbClr val="008000"/>
                </a:solidFill>
                <a:latin typeface="Calibri" charset="0"/>
              </a:rPr>
              <a:t> </a:t>
            </a: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seul</a:t>
            </a:r>
            <a:r>
              <a:rPr lang="fr-CA" dirty="0" smtClean="0">
                <a:latin typeface="Calibri" charset="0"/>
              </a:rPr>
              <a:t> puis en </a:t>
            </a:r>
            <a:r>
              <a:rPr lang="fr-CA" b="1" dirty="0" smtClean="0">
                <a:latin typeface="Calibri" charset="0"/>
              </a:rPr>
              <a:t>binôme</a:t>
            </a:r>
            <a:r>
              <a:rPr lang="fr-CA" dirty="0" smtClean="0">
                <a:latin typeface="Calibri" charset="0"/>
              </a:rPr>
              <a:t> à l’</a:t>
            </a:r>
            <a:r>
              <a:rPr lang="fr-CA" b="1" u="sng" dirty="0" smtClean="0">
                <a:latin typeface="Calibri" charset="0"/>
              </a:rPr>
              <a:t>écrit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dirty="0">
                <a:latin typeface="Calibri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None/>
            </a:pPr>
            <a:r>
              <a:rPr lang="fr-FR" b="1" dirty="0" smtClean="0">
                <a:latin typeface="Calibri" charset="0"/>
              </a:rPr>
              <a:t>Ex 17 et 21 p202 </a:t>
            </a:r>
            <a:r>
              <a:rPr lang="fr-FR" dirty="0">
                <a:latin typeface="Calibri" charset="0"/>
              </a:rPr>
              <a:t>(MYRIADE </a:t>
            </a:r>
            <a:r>
              <a:rPr lang="fr-FR" dirty="0" smtClean="0">
                <a:latin typeface="Calibri" charset="0"/>
              </a:rPr>
              <a:t>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</a:t>
            </a:r>
            <a:r>
              <a:rPr lang="fr-FR" dirty="0">
                <a:latin typeface="Calibri" charset="0"/>
              </a:rPr>
              <a:t>.</a:t>
            </a:r>
          </a:p>
          <a:p>
            <a:pPr marL="0" indent="0">
              <a:buNone/>
            </a:pPr>
            <a:endParaRPr lang="fr-FR" dirty="0" smtClean="0">
              <a:latin typeface="Calibri" charset="0"/>
              <a:sym typeface="Wingdings"/>
            </a:endParaRPr>
          </a:p>
          <a:p>
            <a:pPr marL="0" indent="0">
              <a:buNone/>
            </a:pPr>
            <a:r>
              <a:rPr lang="fr-FR" dirty="0" smtClean="0">
                <a:latin typeface="Calibri" charset="0"/>
                <a:sym typeface="Wingdings"/>
              </a:rPr>
              <a:t> </a:t>
            </a:r>
            <a:r>
              <a:rPr lang="fr-FR" dirty="0">
                <a:latin typeface="Calibri" charset="0"/>
              </a:rPr>
              <a:t>Compétences : </a:t>
            </a:r>
            <a:r>
              <a:rPr lang="fr-FR" dirty="0" smtClean="0">
                <a:latin typeface="Calibri" charset="0"/>
              </a:rPr>
              <a:t>calculer – représenter </a:t>
            </a:r>
            <a:r>
              <a:rPr lang="fr-FR" dirty="0">
                <a:latin typeface="Calibri" charset="0"/>
              </a:rPr>
              <a:t>–  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862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5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2386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9900"/>
                </a:solidFill>
                <a:latin typeface="Calibri" charset="0"/>
              </a:rPr>
              <a:t>Recherche :</a:t>
            </a:r>
            <a:r>
              <a:rPr lang="fr-CA" dirty="0" smtClean="0">
                <a:solidFill>
                  <a:srgbClr val="009900"/>
                </a:solidFill>
                <a:latin typeface="Calibri" charset="0"/>
              </a:rPr>
              <a:t> 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1) Ecrire le théorème de Pythagore.</a:t>
            </a:r>
          </a:p>
          <a:p>
            <a:pPr marL="0" indent="0"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2) Calculer la longueur BA dans le triangle </a:t>
            </a:r>
            <a:r>
              <a:rPr lang="fr-CA" smtClean="0">
                <a:latin typeface="Calibri" charset="0"/>
              </a:rPr>
              <a:t>BAR rectangle isocèle </a:t>
            </a:r>
            <a:r>
              <a:rPr lang="fr-CA" dirty="0" smtClean="0">
                <a:latin typeface="Calibri" charset="0"/>
              </a:rPr>
              <a:t>en R tel que BR = 8 cm.</a:t>
            </a:r>
          </a:p>
          <a:p>
            <a:pPr marL="0" indent="0"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Donner le résultat sous la forme  d’une valeur approchée au dixième près.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208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r-CA">
              <a:latin typeface="Arial" charset="0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sz="2800">
                <a:latin typeface="Arial" charset="0"/>
              </a:rPr>
              <a:t>Triplets de Pythagore 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3 ; 4 et 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5 ; 12  et 13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6 ; 8 et 10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6 ; 10 et 17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8 ; 15 et 17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9 ; 12 et 15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12 ; 16 et 20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FR" sz="2800">
                <a:latin typeface="Arial" charset="0"/>
              </a:rPr>
              <a:t>15 ; 20 et 25</a:t>
            </a:r>
          </a:p>
          <a:p>
            <a:pPr>
              <a:lnSpc>
                <a:spcPct val="90000"/>
              </a:lnSpc>
              <a:buFontTx/>
              <a:buNone/>
            </a:pPr>
            <a:endParaRPr lang="fr-FR" sz="2800">
              <a:latin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640"/>
            <a:ext cx="8229600" cy="5904656"/>
          </a:xfrm>
        </p:spPr>
        <p:txBody>
          <a:bodyPr/>
          <a:lstStyle/>
          <a:p>
            <a:pPr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CA" b="1" u="sng" dirty="0" smtClean="0">
                <a:solidFill>
                  <a:srgbClr val="009900"/>
                </a:solidFill>
                <a:latin typeface="Calibri" charset="0"/>
                <a:cs typeface="+mn-cs"/>
              </a:rPr>
              <a:t>Interrogation de cours</a:t>
            </a:r>
            <a:r>
              <a:rPr lang="fr-CA" b="1" dirty="0" smtClean="0">
                <a:solidFill>
                  <a:srgbClr val="009900"/>
                </a:solidFill>
                <a:latin typeface="Calibri" charset="0"/>
              </a:rPr>
              <a:t> </a:t>
            </a:r>
            <a:r>
              <a:rPr lang="fr-CA" dirty="0" smtClean="0">
                <a:solidFill>
                  <a:srgbClr val="009900"/>
                </a:solidFill>
                <a:latin typeface="Calibri" charset="0"/>
              </a:rPr>
              <a:t>: (sans calculatrice)</a:t>
            </a:r>
            <a:endParaRPr lang="fr-FR" i="1" dirty="0" smtClean="0">
              <a:solidFill>
                <a:srgbClr val="009900"/>
              </a:solidFill>
              <a:latin typeface="Arial" charset="0"/>
            </a:endParaRPr>
          </a:p>
          <a:p>
            <a:pPr marL="514350" indent="-514350" eaLnBrk="1" hangingPunct="1">
              <a:lnSpc>
                <a:spcPct val="130000"/>
              </a:lnSpc>
              <a:spcBef>
                <a:spcPts val="0"/>
              </a:spcBef>
              <a:buAutoNum type="arabicParenR"/>
            </a:pPr>
            <a:r>
              <a:rPr lang="fr-FR" dirty="0" smtClean="0">
                <a:latin typeface="Arial" charset="0"/>
              </a:rPr>
              <a:t>Calculer </a:t>
            </a:r>
            <a:r>
              <a:rPr lang="fr-FR" dirty="0">
                <a:latin typeface="Arial" charset="0"/>
              </a:rPr>
              <a:t>mentalement </a:t>
            </a:r>
            <a:r>
              <a:rPr lang="fr-FR" dirty="0" smtClean="0">
                <a:latin typeface="Arial" charset="0"/>
              </a:rPr>
              <a:t>: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	a) 8</a:t>
            </a:r>
            <a:r>
              <a:rPr lang="fr-FR" baseline="30000" dirty="0" smtClean="0">
                <a:latin typeface="Arial" charset="0"/>
              </a:rPr>
              <a:t>2</a:t>
            </a:r>
            <a:r>
              <a:rPr lang="fr-FR" dirty="0" smtClean="0">
                <a:latin typeface="Arial" charset="0"/>
              </a:rPr>
              <a:t> =		b</a:t>
            </a:r>
            <a:r>
              <a:rPr lang="fr-FR" dirty="0">
                <a:latin typeface="Arial" charset="0"/>
              </a:rPr>
              <a:t>) </a:t>
            </a:r>
            <a:r>
              <a:rPr lang="fr-FR" dirty="0" smtClean="0">
                <a:latin typeface="Arial" charset="0"/>
              </a:rPr>
              <a:t>11</a:t>
            </a:r>
            <a:r>
              <a:rPr lang="fr-FR" baseline="30000" dirty="0" smtClean="0">
                <a:latin typeface="Arial" charset="0"/>
              </a:rPr>
              <a:t>2</a:t>
            </a:r>
            <a:r>
              <a:rPr lang="fr-FR" dirty="0" smtClean="0">
                <a:latin typeface="Arial" charset="0"/>
              </a:rPr>
              <a:t> =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	c) 13</a:t>
            </a:r>
            <a:r>
              <a:rPr lang="fr-FR" baseline="30000" dirty="0" smtClean="0">
                <a:latin typeface="Arial" charset="0"/>
              </a:rPr>
              <a:t>2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>
                <a:latin typeface="Arial" charset="0"/>
              </a:rPr>
              <a:t>=		b) </a:t>
            </a:r>
            <a:r>
              <a:rPr lang="fr-FR" dirty="0" smtClean="0">
                <a:latin typeface="Arial" charset="0"/>
              </a:rPr>
              <a:t>20</a:t>
            </a:r>
            <a:r>
              <a:rPr lang="fr-FR" baseline="30000" dirty="0" smtClean="0">
                <a:latin typeface="Arial" charset="0"/>
              </a:rPr>
              <a:t>2</a:t>
            </a:r>
            <a:r>
              <a:rPr lang="fr-FR" dirty="0" smtClean="0">
                <a:latin typeface="Arial" charset="0"/>
              </a:rPr>
              <a:t> =</a:t>
            </a: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2) Ecrire le théorème de Pythagore.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3) A quoi sert ce théorème ?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4) IJK </a:t>
            </a:r>
            <a:r>
              <a:rPr lang="fr-FR" dirty="0">
                <a:latin typeface="Arial" charset="0"/>
              </a:rPr>
              <a:t>est un triangle rectangle en </a:t>
            </a:r>
            <a:r>
              <a:rPr lang="fr-FR" dirty="0" smtClean="0">
                <a:latin typeface="Arial" charset="0"/>
              </a:rPr>
              <a:t>J </a:t>
            </a:r>
            <a:r>
              <a:rPr lang="fr-FR" dirty="0">
                <a:latin typeface="Arial" charset="0"/>
              </a:rPr>
              <a:t>tel que </a:t>
            </a:r>
            <a:r>
              <a:rPr lang="fr-FR" dirty="0" smtClean="0">
                <a:latin typeface="Arial" charset="0"/>
              </a:rPr>
              <a:t>IJ </a:t>
            </a:r>
            <a:r>
              <a:rPr lang="fr-FR" dirty="0">
                <a:latin typeface="Arial" charset="0"/>
              </a:rPr>
              <a:t>= </a:t>
            </a:r>
            <a:r>
              <a:rPr lang="fr-FR" dirty="0" smtClean="0">
                <a:latin typeface="Arial" charset="0"/>
              </a:rPr>
              <a:t>5 </a:t>
            </a:r>
            <a:r>
              <a:rPr lang="fr-FR" dirty="0">
                <a:latin typeface="Arial" charset="0"/>
              </a:rPr>
              <a:t>cm et </a:t>
            </a:r>
            <a:r>
              <a:rPr lang="fr-FR" dirty="0" smtClean="0">
                <a:latin typeface="Arial" charset="0"/>
              </a:rPr>
              <a:t>JK </a:t>
            </a:r>
            <a:r>
              <a:rPr lang="fr-FR" dirty="0">
                <a:latin typeface="Arial" charset="0"/>
              </a:rPr>
              <a:t>= </a:t>
            </a:r>
            <a:r>
              <a:rPr lang="fr-FR" dirty="0" smtClean="0">
                <a:latin typeface="Arial" charset="0"/>
              </a:rPr>
              <a:t>12 </a:t>
            </a:r>
            <a:r>
              <a:rPr lang="fr-FR" dirty="0">
                <a:latin typeface="Arial" charset="0"/>
              </a:rPr>
              <a:t>cm.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 smtClean="0">
                <a:latin typeface="Arial" charset="0"/>
              </a:rPr>
              <a:t>Calculer IK.</a:t>
            </a: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endParaRPr lang="fr-FR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5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600" y="404664"/>
            <a:ext cx="7560840" cy="3456384"/>
          </a:xfrm>
        </p:spPr>
        <p:txBody>
          <a:bodyPr/>
          <a:lstStyle/>
          <a:p>
            <a:pPr eaLnBrk="1" hangingPunct="1"/>
            <a:r>
              <a:rPr lang="fr-FR" sz="4000" dirty="0">
                <a:latin typeface="Verdana" charset="0"/>
              </a:rPr>
              <a:t>4</a:t>
            </a:r>
            <a:r>
              <a:rPr lang="fr-FR" sz="4000" baseline="30000" dirty="0">
                <a:latin typeface="Verdana" charset="0"/>
              </a:rPr>
              <a:t>ème</a:t>
            </a:r>
            <a:r>
              <a:rPr lang="fr-FR" sz="4000" dirty="0">
                <a:latin typeface="Verdana" charset="0"/>
              </a:rPr>
              <a:t> </a:t>
            </a:r>
            <a:r>
              <a:rPr lang="fr-FR" sz="4000" dirty="0" smtClean="0">
                <a:latin typeface="Verdana" charset="0"/>
              </a:rPr>
              <a:t>        </a:t>
            </a:r>
            <a:br>
              <a:rPr lang="fr-FR" sz="4000" dirty="0" smtClean="0">
                <a:latin typeface="Verdana" charset="0"/>
              </a:rPr>
            </a:br>
            <a:r>
              <a:rPr lang="fr-FR" sz="4000" dirty="0">
                <a:latin typeface="Verdana" charset="0"/>
              </a:rPr>
              <a:t/>
            </a:r>
            <a:br>
              <a:rPr lang="fr-FR" sz="4000" dirty="0">
                <a:latin typeface="Verdana" charset="0"/>
              </a:rPr>
            </a:br>
            <a:r>
              <a:rPr lang="fr-FR" sz="4000" dirty="0" smtClean="0">
                <a:latin typeface="Verdana" charset="0"/>
              </a:rPr>
              <a:t>Chapitre 10 </a:t>
            </a:r>
            <a:r>
              <a:rPr lang="fr-FR" sz="4000" dirty="0">
                <a:latin typeface="Verdana" charset="0"/>
              </a:rPr>
              <a:t>:</a:t>
            </a:r>
            <a:br>
              <a:rPr lang="fr-FR" sz="4000" dirty="0">
                <a:latin typeface="Verdana" charset="0"/>
              </a:rPr>
            </a:br>
            <a:r>
              <a:rPr lang="fr-FR" sz="2000" dirty="0">
                <a:latin typeface="Verdana" charset="0"/>
              </a:rPr>
              <a:t/>
            </a:r>
            <a:br>
              <a:rPr lang="fr-FR" sz="2000" dirty="0">
                <a:latin typeface="Verdana" charset="0"/>
              </a:rPr>
            </a:br>
            <a:r>
              <a:rPr lang="fr-FR" sz="4000" dirty="0">
                <a:solidFill>
                  <a:srgbClr val="FF0000"/>
                </a:solidFill>
                <a:latin typeface="Verdana" charset="0"/>
              </a:rPr>
              <a:t>Théorème de </a:t>
            </a:r>
            <a:r>
              <a:rPr lang="fr-FR" sz="4000" dirty="0" smtClean="0">
                <a:solidFill>
                  <a:srgbClr val="FF0000"/>
                </a:solidFill>
                <a:latin typeface="Verdana" charset="0"/>
              </a:rPr>
              <a:t>PYTHAGORE (2)</a:t>
            </a:r>
            <a:endParaRPr lang="fr-FR" sz="4000" dirty="0">
              <a:solidFill>
                <a:srgbClr val="FF0000"/>
              </a:solidFill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0"/>
            <a:ext cx="8893175" cy="666936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sz="3000" b="1" u="sng" dirty="0" smtClean="0">
                <a:solidFill>
                  <a:srgbClr val="0000FF"/>
                </a:solidFill>
                <a:latin typeface="Calibri" charset="0"/>
              </a:rPr>
              <a:t>Recherche </a:t>
            </a:r>
            <a:r>
              <a:rPr lang="fr-CA" sz="3000" b="1" u="sng" dirty="0">
                <a:solidFill>
                  <a:srgbClr val="0000FF"/>
                </a:solidFill>
                <a:latin typeface="Calibri" charset="0"/>
              </a:rPr>
              <a:t>:</a:t>
            </a:r>
            <a:endParaRPr lang="fr-CA" sz="3000" dirty="0">
              <a:solidFill>
                <a:srgbClr val="008000"/>
              </a:solidFill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FR" sz="3000" dirty="0" smtClean="0">
                <a:latin typeface="Calibri" charset="0"/>
              </a:rPr>
              <a:t>1) Ecrire le théorème de Pythagore.</a:t>
            </a: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FR" sz="3000" dirty="0" smtClean="0">
                <a:latin typeface="Calibri" charset="0"/>
              </a:rPr>
              <a:t>2) Ecrire l’égalité de Pythagore dans un triangle DES rectangle en </a:t>
            </a:r>
            <a:r>
              <a:rPr lang="fr-FR" sz="3000" dirty="0" smtClean="0">
                <a:latin typeface="Calibri" charset="0"/>
              </a:rPr>
              <a:t>D.</a:t>
            </a:r>
            <a:endParaRPr lang="fr-FR" sz="3000" dirty="0" smtClean="0"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FR" sz="3000" dirty="0" smtClean="0">
                <a:latin typeface="Calibri" charset="0"/>
              </a:rPr>
              <a:t>3) </a:t>
            </a:r>
            <a:r>
              <a:rPr lang="fr-FR" sz="3000" smtClean="0">
                <a:latin typeface="Calibri" charset="0"/>
              </a:rPr>
              <a:t>Compléter </a:t>
            </a:r>
            <a:r>
              <a:rPr lang="fr-FR" sz="3000" smtClean="0">
                <a:latin typeface="Calibri" charset="0"/>
              </a:rPr>
              <a:t>:</a:t>
            </a: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FR" sz="3000" smtClean="0">
                <a:latin typeface="Calibri" charset="0"/>
              </a:rPr>
              <a:t>a</a:t>
            </a:r>
            <a:r>
              <a:rPr lang="fr-FR" sz="3000" dirty="0" smtClean="0">
                <a:latin typeface="Calibri" charset="0"/>
              </a:rPr>
              <a:t>) Si </a:t>
            </a:r>
            <a:r>
              <a:rPr lang="fr-FR" sz="3000" dirty="0">
                <a:latin typeface="Calibri" charset="0"/>
              </a:rPr>
              <a:t>AB</a:t>
            </a:r>
            <a:r>
              <a:rPr lang="fr-FR" sz="3000" baseline="30000" dirty="0">
                <a:latin typeface="Calibri" charset="0"/>
              </a:rPr>
              <a:t>2</a:t>
            </a:r>
            <a:r>
              <a:rPr lang="fr-FR" sz="3000" dirty="0">
                <a:latin typeface="Calibri" charset="0"/>
              </a:rPr>
              <a:t> = 121 mm</a:t>
            </a:r>
            <a:r>
              <a:rPr lang="fr-FR" sz="3000" baseline="30000" dirty="0">
                <a:latin typeface="Calibri" charset="0"/>
              </a:rPr>
              <a:t>2</a:t>
            </a:r>
            <a:r>
              <a:rPr lang="fr-FR" sz="3000" dirty="0">
                <a:latin typeface="Calibri" charset="0"/>
              </a:rPr>
              <a:t>, alors AB = </a:t>
            </a:r>
            <a:r>
              <a:rPr lang="mr-IN" sz="3000" dirty="0">
                <a:latin typeface="Calibri" charset="0"/>
              </a:rPr>
              <a:t>……</a:t>
            </a:r>
            <a:endParaRPr lang="fr-FR" sz="3000" dirty="0"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FR" sz="3000" dirty="0" smtClean="0">
                <a:latin typeface="Calibri" charset="0"/>
              </a:rPr>
              <a:t>b) Si </a:t>
            </a:r>
            <a:r>
              <a:rPr lang="fr-FR" sz="3000" dirty="0" smtClean="0">
                <a:latin typeface="Calibri" charset="0"/>
              </a:rPr>
              <a:t>l’aire d’un </a:t>
            </a:r>
            <a:r>
              <a:rPr lang="fr-FR" sz="3000" dirty="0" smtClean="0">
                <a:latin typeface="Calibri" charset="0"/>
              </a:rPr>
              <a:t>carré </a:t>
            </a:r>
            <a:r>
              <a:rPr lang="fr-FR" sz="3000" dirty="0" smtClean="0">
                <a:latin typeface="Calibri" charset="0"/>
              </a:rPr>
              <a:t>de c</a:t>
            </a:r>
            <a:r>
              <a:rPr lang="fr-FR" sz="3000" dirty="0" smtClean="0">
                <a:latin typeface="Calibri" charset="0"/>
              </a:rPr>
              <a:t>ôt</a:t>
            </a:r>
            <a:r>
              <a:rPr lang="fr-FR" sz="3000" dirty="0">
                <a:latin typeface="Calibri" charset="0"/>
              </a:rPr>
              <a:t>é</a:t>
            </a:r>
            <a:r>
              <a:rPr lang="fr-FR" sz="3000" dirty="0" smtClean="0">
                <a:latin typeface="Calibri" charset="0"/>
              </a:rPr>
              <a:t> </a:t>
            </a:r>
            <a:r>
              <a:rPr lang="fr-FR" sz="3000" i="1" dirty="0" smtClean="0">
                <a:latin typeface="Times New Roman"/>
                <a:cs typeface="Times New Roman"/>
              </a:rPr>
              <a:t>x</a:t>
            </a:r>
            <a:r>
              <a:rPr lang="fr-FR" sz="3000" dirty="0" smtClean="0">
                <a:latin typeface="Calibri" charset="0"/>
              </a:rPr>
              <a:t> est 81 cm</a:t>
            </a:r>
            <a:r>
              <a:rPr lang="fr-FR" sz="3000" baseline="30000" dirty="0" smtClean="0">
                <a:latin typeface="Calibri" charset="0"/>
              </a:rPr>
              <a:t>2</a:t>
            </a:r>
            <a:r>
              <a:rPr lang="fr-FR" sz="3000" dirty="0" smtClean="0">
                <a:latin typeface="Calibri" charset="0"/>
              </a:rPr>
              <a:t>, </a:t>
            </a:r>
            <a:r>
              <a:rPr lang="fr-FR" sz="3000" dirty="0">
                <a:latin typeface="Calibri" charset="0"/>
              </a:rPr>
              <a:t> </a:t>
            </a:r>
            <a:r>
              <a:rPr lang="fr-FR" sz="3000" dirty="0" smtClean="0">
                <a:latin typeface="Calibri" charset="0"/>
              </a:rPr>
              <a:t>alors </a:t>
            </a:r>
            <a:r>
              <a:rPr lang="fr-FR" sz="3000" i="1" dirty="0" smtClean="0">
                <a:latin typeface="Times New Roman"/>
                <a:cs typeface="Times New Roman"/>
              </a:rPr>
              <a:t>x</a:t>
            </a:r>
            <a:r>
              <a:rPr lang="fr-FR" sz="3000" dirty="0" smtClean="0">
                <a:latin typeface="Calibri" charset="0"/>
              </a:rPr>
              <a:t> = </a:t>
            </a:r>
            <a:r>
              <a:rPr lang="mr-IN" sz="3000" dirty="0" smtClean="0">
                <a:latin typeface="Calibri" charset="0"/>
              </a:rPr>
              <a:t>……</a:t>
            </a:r>
            <a:endParaRPr lang="fr-FR" sz="3000" dirty="0" smtClean="0">
              <a:latin typeface="Calibri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fr-FR" sz="3000" dirty="0" smtClean="0">
                <a:latin typeface="Calibri" charset="0"/>
              </a:rPr>
              <a:t>c) </a:t>
            </a:r>
            <a:r>
              <a:rPr lang="mr-IN" sz="3000" dirty="0" smtClean="0">
                <a:latin typeface="Calibri" charset="0"/>
              </a:rPr>
              <a:t>……</a:t>
            </a:r>
            <a:r>
              <a:rPr lang="fr-FR" sz="3000" baseline="30000" dirty="0" smtClean="0">
                <a:latin typeface="Calibri" charset="0"/>
              </a:rPr>
              <a:t>2</a:t>
            </a:r>
            <a:r>
              <a:rPr lang="fr-FR" sz="3000" dirty="0" smtClean="0">
                <a:latin typeface="Calibri" charset="0"/>
              </a:rPr>
              <a:t> </a:t>
            </a:r>
            <a:r>
              <a:rPr lang="fr-FR" sz="3000" dirty="0">
                <a:latin typeface="Calibri" charset="0"/>
              </a:rPr>
              <a:t>= </a:t>
            </a:r>
            <a:r>
              <a:rPr lang="fr-FR" sz="3000" dirty="0" smtClean="0">
                <a:latin typeface="Calibri" charset="0"/>
              </a:rPr>
              <a:t>0,16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fr-FR" sz="3000" dirty="0" smtClean="0">
                <a:latin typeface="Calibri" charset="0"/>
              </a:rPr>
              <a:t>4) </a:t>
            </a:r>
            <a:r>
              <a:rPr lang="fr-FR" sz="3000" dirty="0">
                <a:latin typeface="Calibri" charset="0"/>
              </a:rPr>
              <a:t>A quoi sert le théorème de Pythagore ?</a:t>
            </a: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endParaRPr lang="fr-FR" sz="3000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sz="3000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sz="3000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sz="30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252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424614" cy="6165850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u="sng" dirty="0" smtClean="0">
                <a:solidFill>
                  <a:srgbClr val="0000FF"/>
                </a:solidFill>
                <a:latin typeface="Arial" charset="0"/>
              </a:rPr>
              <a:t>Recherche : 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 smtClean="0">
                <a:latin typeface="Arial" charset="0"/>
              </a:rPr>
              <a:t>Calculer HP dans le triangle HYP rectangle en Y sachant que HY = 5 cm et YP = 12 cm.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fr-FR" dirty="0">
                <a:latin typeface="Arial" charset="0"/>
              </a:rPr>
              <a:t>Calculer CO dans le triangle COT rectangle en O sachant que OT = 5 cm et CT = 7 cm.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 smtClean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 smtClean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 smtClean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63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424614" cy="6165850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u="sng" dirty="0">
                <a:latin typeface="Arial" charset="0"/>
              </a:rPr>
              <a:t>Théorème de Pythagore :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dirty="0" smtClean="0">
                <a:solidFill>
                  <a:srgbClr val="009900"/>
                </a:solidFill>
                <a:latin typeface="Arial" charset="0"/>
              </a:rPr>
              <a:t>Si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>
                <a:latin typeface="Arial" charset="0"/>
              </a:rPr>
              <a:t>un triangle est </a:t>
            </a:r>
            <a:r>
              <a:rPr lang="fr-FR" dirty="0" smtClean="0">
                <a:latin typeface="Arial" charset="0"/>
              </a:rPr>
              <a:t>rectangle,</a:t>
            </a: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dirty="0" smtClean="0">
                <a:solidFill>
                  <a:srgbClr val="FF0000"/>
                </a:solidFill>
                <a:latin typeface="Arial" charset="0"/>
              </a:rPr>
              <a:t>alors</a:t>
            </a:r>
            <a:r>
              <a:rPr lang="fr-FR" dirty="0" smtClean="0">
                <a:latin typeface="Arial" charset="0"/>
              </a:rPr>
              <a:t> </a:t>
            </a:r>
            <a:r>
              <a:rPr lang="fr-FR" dirty="0">
                <a:latin typeface="Arial" charset="0"/>
              </a:rPr>
              <a:t>le carré de la longueur </a:t>
            </a:r>
            <a:r>
              <a:rPr lang="fr-FR" dirty="0" smtClean="0">
                <a:latin typeface="Arial" charset="0"/>
              </a:rPr>
              <a:t>de l’hypoténuse </a:t>
            </a:r>
            <a:r>
              <a:rPr lang="fr-FR" dirty="0">
                <a:latin typeface="Arial" charset="0"/>
              </a:rPr>
              <a:t>est égal à la somme des carrés des longueurs des 2 autres côtés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231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424614" cy="6165850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u="sng" dirty="0" smtClean="0">
                <a:solidFill>
                  <a:srgbClr val="FF0000"/>
                </a:solidFill>
                <a:latin typeface="Arial" charset="0"/>
              </a:rPr>
              <a:t>A connaître :</a:t>
            </a: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 smtClean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 smtClean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 smtClean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sz="2800" dirty="0">
              <a:latin typeface="Arial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151807"/>
              </p:ext>
            </p:extLst>
          </p:nvPr>
        </p:nvGraphicFramePr>
        <p:xfrm>
          <a:off x="382588" y="1268413"/>
          <a:ext cx="1122362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…quation" r:id="rId3" imgW="495300" imgH="254000" progId="Equation.3">
                  <p:embed/>
                </p:oleObj>
              </mc:Choice>
              <mc:Fallback>
                <p:oleObj name="…quation" r:id="rId3" imgW="4953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2588" y="1268413"/>
                        <a:ext cx="1122362" cy="576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542954"/>
              </p:ext>
            </p:extLst>
          </p:nvPr>
        </p:nvGraphicFramePr>
        <p:xfrm>
          <a:off x="2195736" y="1268760"/>
          <a:ext cx="1065212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…quation" r:id="rId5" imgW="469900" imgH="241300" progId="Equation.3">
                  <p:embed/>
                </p:oleObj>
              </mc:Choice>
              <mc:Fallback>
                <p:oleObj name="…quation" r:id="rId5" imgW="4699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95736" y="1268760"/>
                        <a:ext cx="1065212" cy="547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046739"/>
              </p:ext>
            </p:extLst>
          </p:nvPr>
        </p:nvGraphicFramePr>
        <p:xfrm>
          <a:off x="3881438" y="1268413"/>
          <a:ext cx="1152525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…quation" r:id="rId7" imgW="508000" imgH="241300" progId="Equation.3">
                  <p:embed/>
                </p:oleObj>
              </mc:Choice>
              <mc:Fallback>
                <p:oleObj name="…quation" r:id="rId7" imgW="508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81438" y="1268413"/>
                        <a:ext cx="1152525" cy="547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882789"/>
              </p:ext>
            </p:extLst>
          </p:nvPr>
        </p:nvGraphicFramePr>
        <p:xfrm>
          <a:off x="5767388" y="1254125"/>
          <a:ext cx="11239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…quation" r:id="rId9" imgW="495300" imgH="254000" progId="Equation.3">
                  <p:embed/>
                </p:oleObj>
              </mc:Choice>
              <mc:Fallback>
                <p:oleObj name="…quation" r:id="rId9" imgW="4953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67388" y="1254125"/>
                        <a:ext cx="1123950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136282"/>
              </p:ext>
            </p:extLst>
          </p:nvPr>
        </p:nvGraphicFramePr>
        <p:xfrm>
          <a:off x="7467600" y="1254125"/>
          <a:ext cx="132397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…quation" r:id="rId11" imgW="584200" imgH="254000" progId="Equation.3">
                  <p:embed/>
                </p:oleObj>
              </mc:Choice>
              <mc:Fallback>
                <p:oleObj name="…quation" r:id="rId11" imgW="5842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467600" y="1254125"/>
                        <a:ext cx="1323975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763616"/>
              </p:ext>
            </p:extLst>
          </p:nvPr>
        </p:nvGraphicFramePr>
        <p:xfrm>
          <a:off x="295275" y="2132013"/>
          <a:ext cx="132397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" name="…quation" r:id="rId13" imgW="584200" imgH="254000" progId="Equation.3">
                  <p:embed/>
                </p:oleObj>
              </mc:Choice>
              <mc:Fallback>
                <p:oleObj name="…quation" r:id="rId13" imgW="5842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95275" y="2132013"/>
                        <a:ext cx="1323975" cy="576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6249522"/>
              </p:ext>
            </p:extLst>
          </p:nvPr>
        </p:nvGraphicFramePr>
        <p:xfrm>
          <a:off x="2065338" y="2119313"/>
          <a:ext cx="13525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" name="…quation" r:id="rId15" imgW="596900" imgH="254000" progId="Equation.3">
                  <p:embed/>
                </p:oleObj>
              </mc:Choice>
              <mc:Fallback>
                <p:oleObj name="…quation" r:id="rId15" imgW="5969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065338" y="2119313"/>
                        <a:ext cx="1352550" cy="576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3541012"/>
              </p:ext>
            </p:extLst>
          </p:nvPr>
        </p:nvGraphicFramePr>
        <p:xfrm>
          <a:off x="3808413" y="2117725"/>
          <a:ext cx="1325562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" name="…quation" r:id="rId17" imgW="584200" imgH="254000" progId="Equation.3">
                  <p:embed/>
                </p:oleObj>
              </mc:Choice>
              <mc:Fallback>
                <p:oleObj name="…quation" r:id="rId17" imgW="5842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808413" y="2117725"/>
                        <a:ext cx="1325562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066403"/>
              </p:ext>
            </p:extLst>
          </p:nvPr>
        </p:nvGraphicFramePr>
        <p:xfrm>
          <a:off x="5694363" y="2117725"/>
          <a:ext cx="129698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" name="…quation" r:id="rId19" imgW="571500" imgH="254000" progId="Equation.3">
                  <p:embed/>
                </p:oleObj>
              </mc:Choice>
              <mc:Fallback>
                <p:oleObj name="…quation" r:id="rId19" imgW="5715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694363" y="2117725"/>
                        <a:ext cx="1296987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5053767"/>
              </p:ext>
            </p:extLst>
          </p:nvPr>
        </p:nvGraphicFramePr>
        <p:xfrm>
          <a:off x="7394575" y="2117725"/>
          <a:ext cx="149542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…quation" r:id="rId21" imgW="660400" imgH="254000" progId="Equation.3">
                  <p:embed/>
                </p:oleObj>
              </mc:Choice>
              <mc:Fallback>
                <p:oleObj name="…quation" r:id="rId21" imgW="6604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394575" y="2117725"/>
                        <a:ext cx="1495425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0086635"/>
              </p:ext>
            </p:extLst>
          </p:nvPr>
        </p:nvGraphicFramePr>
        <p:xfrm>
          <a:off x="236538" y="3011488"/>
          <a:ext cx="1439862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…quation" r:id="rId23" imgW="635000" imgH="241300" progId="Equation.3">
                  <p:embed/>
                </p:oleObj>
              </mc:Choice>
              <mc:Fallback>
                <p:oleObj name="…quation" r:id="rId23" imgW="635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36538" y="3011488"/>
                        <a:ext cx="1439862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2025229"/>
              </p:ext>
            </p:extLst>
          </p:nvPr>
        </p:nvGraphicFramePr>
        <p:xfrm>
          <a:off x="1992313" y="2997200"/>
          <a:ext cx="1497012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…quation" r:id="rId25" imgW="660400" imgH="241300" progId="Equation.3">
                  <p:embed/>
                </p:oleObj>
              </mc:Choice>
              <mc:Fallback>
                <p:oleObj name="…quation" r:id="rId25" imgW="660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992313" y="2997200"/>
                        <a:ext cx="1497012" cy="547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915834"/>
              </p:ext>
            </p:extLst>
          </p:nvPr>
        </p:nvGraphicFramePr>
        <p:xfrm>
          <a:off x="3721100" y="2982913"/>
          <a:ext cx="149860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…quation" r:id="rId27" imgW="660400" imgH="254000" progId="Equation.3">
                  <p:embed/>
                </p:oleObj>
              </mc:Choice>
              <mc:Fallback>
                <p:oleObj name="…quation" r:id="rId27" imgW="6604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721100" y="2982913"/>
                        <a:ext cx="1498600" cy="57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92015"/>
              </p:ext>
            </p:extLst>
          </p:nvPr>
        </p:nvGraphicFramePr>
        <p:xfrm>
          <a:off x="5592763" y="2982913"/>
          <a:ext cx="149860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" name="…quation" r:id="rId29" imgW="660400" imgH="254000" progId="Equation.3">
                  <p:embed/>
                </p:oleObj>
              </mc:Choice>
              <mc:Fallback>
                <p:oleObj name="…quation" r:id="rId29" imgW="6604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592763" y="2982913"/>
                        <a:ext cx="1498600" cy="576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394559"/>
              </p:ext>
            </p:extLst>
          </p:nvPr>
        </p:nvGraphicFramePr>
        <p:xfrm>
          <a:off x="7380288" y="2982913"/>
          <a:ext cx="1525587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" name="…quation" r:id="rId31" imgW="673100" imgH="254000" progId="Equation.3">
                  <p:embed/>
                </p:oleObj>
              </mc:Choice>
              <mc:Fallback>
                <p:oleObj name="…quation" r:id="rId31" imgW="6731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7380288" y="2982913"/>
                        <a:ext cx="1525587" cy="576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081632"/>
              </p:ext>
            </p:extLst>
          </p:nvPr>
        </p:nvGraphicFramePr>
        <p:xfrm>
          <a:off x="1922463" y="3789363"/>
          <a:ext cx="1525587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" name="…quation" r:id="rId33" imgW="673100" imgH="254000" progId="Equation.3">
                  <p:embed/>
                </p:oleObj>
              </mc:Choice>
              <mc:Fallback>
                <p:oleObj name="…quation" r:id="rId33" imgW="6731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922463" y="3789363"/>
                        <a:ext cx="1525587" cy="576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382708"/>
              </p:ext>
            </p:extLst>
          </p:nvPr>
        </p:nvGraphicFramePr>
        <p:xfrm>
          <a:off x="3706813" y="3775075"/>
          <a:ext cx="152717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" name="…quation" r:id="rId35" imgW="673100" imgH="254000" progId="Equation.3">
                  <p:embed/>
                </p:oleObj>
              </mc:Choice>
              <mc:Fallback>
                <p:oleObj name="…quation" r:id="rId35" imgW="6731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3706813" y="3775075"/>
                        <a:ext cx="1527175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6321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2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438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3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6381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00FF"/>
                </a:solidFill>
                <a:latin typeface="Calibri" charset="0"/>
              </a:rPr>
              <a:t>Exercices :</a:t>
            </a:r>
            <a:r>
              <a:rPr lang="fr-CA" dirty="0" smtClean="0">
                <a:solidFill>
                  <a:srgbClr val="008000"/>
                </a:solidFill>
                <a:latin typeface="Calibri" charset="0"/>
              </a:rPr>
              <a:t> </a:t>
            </a: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seul</a:t>
            </a:r>
            <a:r>
              <a:rPr lang="fr-CA" dirty="0" smtClean="0">
                <a:latin typeface="Calibri" charset="0"/>
              </a:rPr>
              <a:t> puis en </a:t>
            </a:r>
            <a:r>
              <a:rPr lang="fr-CA" b="1" dirty="0" smtClean="0">
                <a:latin typeface="Calibri" charset="0"/>
              </a:rPr>
              <a:t>binôme</a:t>
            </a:r>
            <a:r>
              <a:rPr lang="fr-CA" dirty="0" smtClean="0">
                <a:latin typeface="Calibri" charset="0"/>
              </a:rPr>
              <a:t> à l’</a:t>
            </a:r>
            <a:r>
              <a:rPr lang="fr-CA" b="1" u="sng" dirty="0" smtClean="0">
                <a:latin typeface="Calibri" charset="0"/>
              </a:rPr>
              <a:t>écrit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dirty="0">
                <a:latin typeface="Calibri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None/>
            </a:pPr>
            <a:r>
              <a:rPr lang="fr-FR" b="1" dirty="0" smtClean="0">
                <a:latin typeface="Calibri" charset="0"/>
              </a:rPr>
              <a:t>Ex 16 et 20 p202 </a:t>
            </a:r>
            <a:r>
              <a:rPr lang="fr-FR" dirty="0">
                <a:latin typeface="Calibri" charset="0"/>
              </a:rPr>
              <a:t>(MYRIADE </a:t>
            </a:r>
            <a:r>
              <a:rPr lang="fr-FR" dirty="0" smtClean="0">
                <a:latin typeface="Calibri" charset="0"/>
              </a:rPr>
              <a:t>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</a:t>
            </a:r>
            <a:r>
              <a:rPr lang="fr-FR" dirty="0">
                <a:latin typeface="Calibri" charset="0"/>
              </a:rPr>
              <a:t>.</a:t>
            </a:r>
          </a:p>
          <a:p>
            <a:pPr marL="0" indent="0">
              <a:buNone/>
            </a:pPr>
            <a:endParaRPr lang="fr-FR" dirty="0" smtClean="0">
              <a:latin typeface="Calibri" charset="0"/>
              <a:sym typeface="Wingdings"/>
            </a:endParaRPr>
          </a:p>
          <a:p>
            <a:pPr marL="0" indent="0">
              <a:buNone/>
            </a:pPr>
            <a:r>
              <a:rPr lang="fr-FR" dirty="0" smtClean="0">
                <a:latin typeface="Calibri" charset="0"/>
                <a:sym typeface="Wingdings"/>
              </a:rPr>
              <a:t> </a:t>
            </a:r>
            <a:r>
              <a:rPr lang="fr-FR" dirty="0">
                <a:latin typeface="Calibri" charset="0"/>
              </a:rPr>
              <a:t>Compétences : </a:t>
            </a:r>
            <a:r>
              <a:rPr lang="fr-FR" dirty="0" smtClean="0">
                <a:latin typeface="Calibri" charset="0"/>
              </a:rPr>
              <a:t>calculer – représenter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Ex </a:t>
            </a:r>
            <a:r>
              <a:rPr lang="fr-CA" dirty="0" err="1" smtClean="0">
                <a:latin typeface="Calibri" charset="0"/>
              </a:rPr>
              <a:t>supp</a:t>
            </a:r>
            <a:r>
              <a:rPr lang="fr-CA" dirty="0" smtClean="0">
                <a:latin typeface="Calibri" charset="0"/>
              </a:rPr>
              <a:t> : 18 et 22 p202-203</a:t>
            </a: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70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32346</TotalTime>
  <Words>331</Words>
  <Application>Microsoft Macintosh PowerPoint</Application>
  <PresentationFormat>Présentation à l'écran (4:3)</PresentationFormat>
  <Paragraphs>80</Paragraphs>
  <Slides>16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Modèle par défaut</vt:lpstr>
      <vt:lpstr>…quation</vt:lpstr>
      <vt:lpstr>Présentation PowerPoint</vt:lpstr>
      <vt:lpstr>4ème           Chapitre 10 :  Théorème de PYTHAGORE (2)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364</cp:revision>
  <dcterms:created xsi:type="dcterms:W3CDTF">2011-09-03T06:41:12Z</dcterms:created>
  <dcterms:modified xsi:type="dcterms:W3CDTF">2018-12-11T17:13:29Z</dcterms:modified>
</cp:coreProperties>
</file>