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427" r:id="rId2"/>
    <p:sldId id="256" r:id="rId3"/>
    <p:sldId id="429" r:id="rId4"/>
    <p:sldId id="431" r:id="rId5"/>
    <p:sldId id="520" r:id="rId6"/>
    <p:sldId id="518" r:id="rId7"/>
    <p:sldId id="516" r:id="rId8"/>
    <p:sldId id="432" r:id="rId9"/>
    <p:sldId id="494" r:id="rId10"/>
    <p:sldId id="521" r:id="rId11"/>
    <p:sldId id="519" r:id="rId12"/>
    <p:sldId id="438" r:id="rId13"/>
    <p:sldId id="515" r:id="rId14"/>
    <p:sldId id="525" r:id="rId15"/>
    <p:sldId id="522" r:id="rId16"/>
    <p:sldId id="523" r:id="rId17"/>
    <p:sldId id="468" r:id="rId18"/>
    <p:sldId id="532" r:id="rId19"/>
    <p:sldId id="524" r:id="rId20"/>
    <p:sldId id="530" r:id="rId21"/>
    <p:sldId id="533" r:id="rId22"/>
    <p:sldId id="527" r:id="rId23"/>
    <p:sldId id="480" r:id="rId24"/>
    <p:sldId id="534" r:id="rId25"/>
    <p:sldId id="529" r:id="rId26"/>
    <p:sldId id="531" r:id="rId27"/>
    <p:sldId id="535" r:id="rId28"/>
    <p:sldId id="536" r:id="rId29"/>
    <p:sldId id="537" r:id="rId30"/>
    <p:sldId id="538" r:id="rId31"/>
    <p:sldId id="426" r:id="rId32"/>
    <p:sldId id="488" r:id="rId3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947" autoAdjust="0"/>
    <p:restoredTop sz="94658" autoAdjust="0"/>
  </p:normalViewPr>
  <p:slideViewPr>
    <p:cSldViewPr>
      <p:cViewPr varScale="1">
        <p:scale>
          <a:sx n="93" d="100"/>
          <a:sy n="93" d="100"/>
        </p:scale>
        <p:origin x="-2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5" d="100"/>
        <a:sy n="175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205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77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B9B6E83-268B-3941-A47D-3B4BC3335E7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360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A" dirty="0" smtClean="0"/>
              <a:t>Ex </a:t>
            </a:r>
            <a:r>
              <a:rPr lang="fr-CA" dirty="0" err="1" smtClean="0"/>
              <a:t>supp</a:t>
            </a:r>
            <a:r>
              <a:rPr lang="fr-CA" dirty="0" smtClean="0"/>
              <a:t> </a:t>
            </a:r>
            <a:r>
              <a:rPr lang="fr-FR" b="1" dirty="0" smtClean="0">
                <a:latin typeface="Calibri" charset="0"/>
              </a:rPr>
              <a:t>ex </a:t>
            </a:r>
            <a:r>
              <a:rPr lang="fr-FR" b="1" smtClean="0">
                <a:latin typeface="Calibri" charset="0"/>
              </a:rPr>
              <a:t>68 p208 </a:t>
            </a:r>
            <a:r>
              <a:rPr lang="fr-FR" dirty="0" smtClean="0">
                <a:latin typeface="Calibri" charset="0"/>
              </a:rPr>
              <a:t>(MYRIADE 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 smtClean="0">
                <a:latin typeface="Calibri" charset="0"/>
              </a:rPr>
              <a:t>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B6E83-268B-3941-A47D-3B4BC3335E7A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496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4B/G/H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B6E83-268B-3941-A47D-3B4BC3335E7A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767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3FC116-2965-9946-8BA2-11464C92275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2843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1E0CA-AF5D-ED44-A485-44DBE70CA05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2701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F1C1-6245-C742-B2C0-8F1574A2E118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8028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432461-EC87-214D-87E8-A99B41ADDA4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5051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A29AAA-8A61-0F45-AB85-32613B7D8C3E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419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918E8-BAE1-7F40-B2FC-5D853B65D5B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354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D79BC9-9ACF-F948-9E52-75250E6FC61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572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8902A5-E2C3-5F42-8552-7A876D5FC52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309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A4832-626D-5C4B-B1F0-AE9A56556876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41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902FE6-084E-8946-A9F1-77B300DAD84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970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90FDAA-31EF-BC46-9043-2A79ED72AD1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204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A39C1A-9F11-3F48-AACD-2B15F351005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D45E73-7E81-3046-A5B5-1F7951C7005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356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0B4DF9-3D36-4A47-A182-FF6AA6F7DEE2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://cm.jeduque.net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://cm.jeduque.net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://cm.jeduque.ne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://cm.jeduque.net/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://cm.jeduque.net/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eogebra.org/material/simple/id/20380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://cm.jeduque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1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877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9900"/>
                </a:solidFill>
                <a:latin typeface="Calibri" charset="0"/>
              </a:rPr>
              <a:t>Correction Exercice :</a:t>
            </a:r>
            <a:r>
              <a:rPr lang="fr-CA" dirty="0" smtClean="0">
                <a:solidFill>
                  <a:srgbClr val="009900"/>
                </a:solidFill>
                <a:latin typeface="Calibri" charset="0"/>
              </a:rPr>
              <a:t> 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(MYRIADE 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>
                <a:latin typeface="Calibri" charset="0"/>
              </a:rPr>
              <a:t>)</a:t>
            </a: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b="1" dirty="0" smtClean="0">
                <a:latin typeface="Calibri" charset="0"/>
              </a:rPr>
              <a:t>Ex </a:t>
            </a:r>
            <a:r>
              <a:rPr lang="fr-FR" dirty="0"/>
              <a:t>2, 5, 6 et 7 </a:t>
            </a:r>
            <a:r>
              <a:rPr lang="fr-FR" dirty="0" smtClean="0"/>
              <a:t>p200</a:t>
            </a: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330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00FF"/>
                </a:solidFill>
                <a:latin typeface="Calibri" charset="0"/>
              </a:rPr>
              <a:t>Exercices :</a:t>
            </a:r>
            <a:r>
              <a:rPr lang="fr-CA" dirty="0" smtClean="0">
                <a:solidFill>
                  <a:srgbClr val="008000"/>
                </a:solidFill>
                <a:latin typeface="Calibri" charset="0"/>
              </a:rPr>
              <a:t> </a:t>
            </a: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seul</a:t>
            </a:r>
            <a:r>
              <a:rPr lang="fr-CA" dirty="0" smtClean="0">
                <a:latin typeface="Calibri" charset="0"/>
              </a:rPr>
              <a:t> puis en </a:t>
            </a:r>
            <a:r>
              <a:rPr lang="fr-CA" b="1" dirty="0" smtClean="0">
                <a:latin typeface="Calibri" charset="0"/>
              </a:rPr>
              <a:t>binôme</a:t>
            </a:r>
            <a:r>
              <a:rPr lang="fr-CA" dirty="0" smtClean="0">
                <a:latin typeface="Calibri" charset="0"/>
              </a:rPr>
              <a:t> à l’</a:t>
            </a:r>
            <a:r>
              <a:rPr lang="fr-CA" b="1" u="sng" dirty="0" smtClean="0">
                <a:latin typeface="Calibri" charset="0"/>
              </a:rPr>
              <a:t>écrit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dirty="0">
                <a:latin typeface="Calibri" charset="0"/>
              </a:rPr>
              <a:t>: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None/>
            </a:pPr>
            <a:r>
              <a:rPr lang="fr-FR" b="1" dirty="0" smtClean="0">
                <a:latin typeface="Calibri" charset="0"/>
              </a:rPr>
              <a:t>Ex 8, 10, 11, 12, 14 p201 </a:t>
            </a:r>
            <a:r>
              <a:rPr lang="fr-FR" dirty="0">
                <a:latin typeface="Calibri" charset="0"/>
              </a:rPr>
              <a:t>(MYRIADE </a:t>
            </a:r>
            <a:r>
              <a:rPr lang="fr-FR" dirty="0" smtClean="0">
                <a:latin typeface="Calibri" charset="0"/>
              </a:rPr>
              <a:t>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 smtClean="0">
                <a:latin typeface="Calibri" charset="0"/>
              </a:rPr>
              <a:t>)</a:t>
            </a:r>
            <a:r>
              <a:rPr lang="fr-FR" dirty="0">
                <a:latin typeface="Calibri" charset="0"/>
              </a:rPr>
              <a:t>.</a:t>
            </a:r>
          </a:p>
          <a:p>
            <a:pPr marL="0" indent="0">
              <a:buNone/>
            </a:pPr>
            <a:endParaRPr lang="fr-FR" dirty="0" smtClean="0">
              <a:latin typeface="Calibri" charset="0"/>
              <a:sym typeface="Wingdings"/>
            </a:endParaRPr>
          </a:p>
          <a:p>
            <a:pPr marL="0" indent="0">
              <a:buNone/>
            </a:pPr>
            <a:r>
              <a:rPr lang="fr-FR" dirty="0" smtClean="0">
                <a:latin typeface="Calibri" charset="0"/>
                <a:sym typeface="Wingdings"/>
              </a:rPr>
              <a:t> </a:t>
            </a:r>
            <a:r>
              <a:rPr lang="fr-FR" dirty="0">
                <a:latin typeface="Calibri" charset="0"/>
              </a:rPr>
              <a:t>Compétences : </a:t>
            </a:r>
            <a:r>
              <a:rPr lang="fr-FR" dirty="0" smtClean="0">
                <a:latin typeface="Calibri" charset="0"/>
              </a:rPr>
              <a:t>raisonner – </a:t>
            </a:r>
            <a:r>
              <a:rPr lang="fr-FR" dirty="0">
                <a:latin typeface="Calibri" charset="0"/>
              </a:rPr>
              <a:t>modéliser –  </a:t>
            </a:r>
            <a:r>
              <a:rPr lang="fr-FR" dirty="0" smtClean="0">
                <a:latin typeface="Calibri" charset="0"/>
              </a:rPr>
              <a:t>communiquer</a:t>
            </a: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None/>
            </a:pPr>
            <a:r>
              <a:rPr lang="fr-CA" dirty="0" smtClean="0">
                <a:latin typeface="Calibri" charset="0"/>
              </a:rPr>
              <a:t>Ex </a:t>
            </a:r>
            <a:r>
              <a:rPr lang="fr-CA" dirty="0" err="1" smtClean="0">
                <a:latin typeface="Calibri" charset="0"/>
              </a:rPr>
              <a:t>supp</a:t>
            </a:r>
            <a:r>
              <a:rPr lang="fr-CA" dirty="0" smtClean="0">
                <a:latin typeface="Calibri" charset="0"/>
              </a:rPr>
              <a:t> : 3, 9 et 13 p201 </a:t>
            </a:r>
            <a:r>
              <a:rPr lang="fr-FR" dirty="0">
                <a:latin typeface="Calibri" charset="0"/>
              </a:rPr>
              <a:t>(MYRIADE 4</a:t>
            </a:r>
            <a:r>
              <a:rPr lang="fr-FR" baseline="30000" dirty="0">
                <a:latin typeface="Calibri" charset="0"/>
              </a:rPr>
              <a:t>ème</a:t>
            </a:r>
            <a:r>
              <a:rPr lang="fr-FR" dirty="0">
                <a:latin typeface="Calibri" charset="0"/>
              </a:rPr>
              <a:t>)</a:t>
            </a:r>
            <a:r>
              <a:rPr lang="fr-FR" dirty="0" smtClean="0">
                <a:latin typeface="Calibri" charset="0"/>
              </a:rPr>
              <a:t>.</a:t>
            </a: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935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3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6381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u="sng" dirty="0" smtClean="0"/>
              <a:t>Calcul mental </a:t>
            </a:r>
            <a:r>
              <a:rPr lang="fr-CA" dirty="0" smtClean="0"/>
              <a:t>: produit de fractions – 6min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>
                <a:hlinkClick r:id="rId3"/>
              </a:rPr>
              <a:t>http://cm.jeduque.net</a:t>
            </a:r>
            <a:r>
              <a:rPr lang="fr-CA" dirty="0" smtClean="0">
                <a:hlinkClick r:id="rId3"/>
              </a:rPr>
              <a:t>/</a:t>
            </a: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2400" i="1" dirty="0"/>
              <a:t>Cliquer sur l'onglet "Fractions", puis </a:t>
            </a:r>
            <a:r>
              <a:rPr lang="fr-FR" sz="2400" i="1" dirty="0" smtClean="0"/>
              <a:t>dans "</a:t>
            </a:r>
            <a:r>
              <a:rPr lang="fr-FR" sz="2400" i="1" dirty="0"/>
              <a:t>multiplications, division" cliquer sur "Produit de deux fractions positives"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8291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9900"/>
                </a:solidFill>
                <a:latin typeface="Calibri" charset="0"/>
              </a:rPr>
              <a:t>Correction Exercice :</a:t>
            </a:r>
            <a:r>
              <a:rPr lang="fr-CA" dirty="0" smtClean="0">
                <a:solidFill>
                  <a:srgbClr val="009900"/>
                </a:solidFill>
                <a:latin typeface="Calibri" charset="0"/>
              </a:rPr>
              <a:t> 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(MYRIADE 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>
                <a:latin typeface="Calibri" charset="0"/>
              </a:rPr>
              <a:t>)</a:t>
            </a: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b="1" dirty="0" smtClean="0">
                <a:latin typeface="Calibri" charset="0"/>
              </a:rPr>
              <a:t>Ex 3, 9 et 13 p200-201 </a:t>
            </a:r>
            <a:r>
              <a:rPr lang="fr-FR" dirty="0"/>
              <a:t>(MYRIADE 4</a:t>
            </a:r>
            <a:r>
              <a:rPr lang="fr-FR" baseline="30000" dirty="0"/>
              <a:t>ème</a:t>
            </a:r>
            <a:r>
              <a:rPr lang="fr-FR" dirty="0" smtClean="0"/>
              <a:t>)</a:t>
            </a: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340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>
                <a:solidFill>
                  <a:srgbClr val="0000FF"/>
                </a:solidFill>
                <a:latin typeface="Calibri" charset="0"/>
              </a:rPr>
              <a:t>Activité :</a:t>
            </a:r>
            <a:endParaRPr lang="fr-CA" dirty="0">
              <a:solidFill>
                <a:srgbClr val="008000"/>
              </a:solidFill>
              <a:latin typeface="Calibri" charset="0"/>
            </a:endParaRP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en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b="1" dirty="0">
                <a:latin typeface="Calibri" charset="0"/>
              </a:rPr>
              <a:t>binôme</a:t>
            </a:r>
            <a:r>
              <a:rPr lang="fr-CA" dirty="0">
                <a:latin typeface="Calibri" charset="0"/>
              </a:rPr>
              <a:t> et à </a:t>
            </a:r>
            <a:r>
              <a:rPr lang="fr-CA" b="1" dirty="0">
                <a:latin typeface="Calibri" charset="0"/>
              </a:rPr>
              <a:t>l’écrit</a:t>
            </a:r>
            <a:r>
              <a:rPr lang="fr-CA" dirty="0">
                <a:latin typeface="Calibri" charset="0"/>
              </a:rPr>
              <a:t> :</a:t>
            </a:r>
          </a:p>
          <a:p>
            <a:pPr marL="0" indent="0">
              <a:buFont typeface="Arial" charset="0"/>
              <a:buNone/>
            </a:pP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Avec la synthèse ch5, compléter </a:t>
            </a:r>
            <a:r>
              <a:rPr lang="fr-FR" b="1" i="1" dirty="0" smtClean="0">
                <a:latin typeface="Calibri" charset="0"/>
              </a:rPr>
              <a:t>II/ Calculer la longueur d’un côté d’un triangle rectangle Méthode 1</a:t>
            </a: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252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00FF"/>
                </a:solidFill>
                <a:latin typeface="Calibri" charset="0"/>
              </a:rPr>
              <a:t>Exercices :</a:t>
            </a:r>
            <a:r>
              <a:rPr lang="fr-CA" dirty="0" smtClean="0">
                <a:solidFill>
                  <a:srgbClr val="008000"/>
                </a:solidFill>
                <a:latin typeface="Calibri" charset="0"/>
              </a:rPr>
              <a:t> </a:t>
            </a: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seul</a:t>
            </a:r>
            <a:r>
              <a:rPr lang="fr-CA" dirty="0" smtClean="0">
                <a:latin typeface="Calibri" charset="0"/>
              </a:rPr>
              <a:t> puis en </a:t>
            </a:r>
            <a:r>
              <a:rPr lang="fr-CA" b="1" dirty="0" smtClean="0">
                <a:latin typeface="Calibri" charset="0"/>
              </a:rPr>
              <a:t>binôme</a:t>
            </a:r>
            <a:r>
              <a:rPr lang="fr-CA" dirty="0" smtClean="0">
                <a:latin typeface="Calibri" charset="0"/>
              </a:rPr>
              <a:t> à l’</a:t>
            </a:r>
            <a:r>
              <a:rPr lang="fr-CA" b="1" u="sng" dirty="0" smtClean="0">
                <a:latin typeface="Calibri" charset="0"/>
              </a:rPr>
              <a:t>écrit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dirty="0">
                <a:latin typeface="Calibri" charset="0"/>
              </a:rPr>
              <a:t>: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None/>
            </a:pPr>
            <a:r>
              <a:rPr lang="fr-FR" b="1" dirty="0" smtClean="0">
                <a:latin typeface="Calibri" charset="0"/>
              </a:rPr>
              <a:t>Ex 16 et 20 p202 </a:t>
            </a:r>
            <a:r>
              <a:rPr lang="fr-FR" dirty="0">
                <a:latin typeface="Calibri" charset="0"/>
              </a:rPr>
              <a:t>(MYRIADE </a:t>
            </a:r>
            <a:r>
              <a:rPr lang="fr-FR" dirty="0" smtClean="0">
                <a:latin typeface="Calibri" charset="0"/>
              </a:rPr>
              <a:t>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 smtClean="0">
                <a:latin typeface="Calibri" charset="0"/>
              </a:rPr>
              <a:t>)</a:t>
            </a:r>
            <a:r>
              <a:rPr lang="fr-FR" dirty="0">
                <a:latin typeface="Calibri" charset="0"/>
              </a:rPr>
              <a:t>.</a:t>
            </a:r>
          </a:p>
          <a:p>
            <a:pPr marL="0" indent="0">
              <a:buNone/>
            </a:pPr>
            <a:endParaRPr lang="fr-FR" dirty="0" smtClean="0">
              <a:latin typeface="Calibri" charset="0"/>
              <a:sym typeface="Wingdings"/>
            </a:endParaRPr>
          </a:p>
          <a:p>
            <a:pPr marL="0" indent="0">
              <a:buNone/>
            </a:pPr>
            <a:r>
              <a:rPr lang="fr-FR" dirty="0" smtClean="0">
                <a:latin typeface="Calibri" charset="0"/>
                <a:sym typeface="Wingdings"/>
              </a:rPr>
              <a:t> </a:t>
            </a:r>
            <a:r>
              <a:rPr lang="fr-FR" dirty="0">
                <a:latin typeface="Calibri" charset="0"/>
              </a:rPr>
              <a:t>Compétences : </a:t>
            </a:r>
            <a:r>
              <a:rPr lang="fr-FR" dirty="0" smtClean="0">
                <a:latin typeface="Calibri" charset="0"/>
              </a:rPr>
              <a:t>calculer – représenter</a:t>
            </a: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Ex </a:t>
            </a:r>
            <a:r>
              <a:rPr lang="fr-CA" dirty="0" err="1" smtClean="0">
                <a:latin typeface="Calibri" charset="0"/>
              </a:rPr>
              <a:t>supp</a:t>
            </a:r>
            <a:r>
              <a:rPr lang="fr-CA" dirty="0" smtClean="0">
                <a:latin typeface="Calibri" charset="0"/>
              </a:rPr>
              <a:t> : 18 et 22 p202-203</a:t>
            </a: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707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4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141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u="sng" dirty="0" smtClean="0"/>
              <a:t>Calcul mental </a:t>
            </a:r>
            <a:r>
              <a:rPr lang="fr-CA" dirty="0" smtClean="0"/>
              <a:t>: produit de fractions – 6min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>
                <a:hlinkClick r:id="rId3"/>
              </a:rPr>
              <a:t>http://cm.jeduque.net</a:t>
            </a:r>
            <a:r>
              <a:rPr lang="fr-CA" dirty="0" smtClean="0">
                <a:hlinkClick r:id="rId3"/>
              </a:rPr>
              <a:t>/</a:t>
            </a: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2400" i="1" dirty="0"/>
              <a:t>Cliquer sur l'onglet "Fractions", puis </a:t>
            </a:r>
            <a:r>
              <a:rPr lang="fr-FR" sz="2400" i="1" dirty="0" smtClean="0"/>
              <a:t>dans "</a:t>
            </a:r>
            <a:r>
              <a:rPr lang="fr-FR" sz="2400" i="1" dirty="0"/>
              <a:t>multiplications, division" cliquer sur "Produit de deux fractions positives"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215173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u="sng" dirty="0" smtClean="0"/>
              <a:t>Interrogation-Calcul mental </a:t>
            </a:r>
            <a:r>
              <a:rPr lang="fr-CA" dirty="0" smtClean="0"/>
              <a:t>: produit de fractions –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>
                <a:hlinkClick r:id="rId3"/>
              </a:rPr>
              <a:t>http://cm.jeduque.net</a:t>
            </a:r>
            <a:r>
              <a:rPr lang="fr-CA" dirty="0" smtClean="0">
                <a:hlinkClick r:id="rId3"/>
              </a:rPr>
              <a:t>/</a:t>
            </a: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055095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600" y="404664"/>
            <a:ext cx="7560840" cy="3456384"/>
          </a:xfrm>
        </p:spPr>
        <p:txBody>
          <a:bodyPr/>
          <a:lstStyle/>
          <a:p>
            <a:pPr eaLnBrk="1" hangingPunct="1"/>
            <a:r>
              <a:rPr lang="fr-FR" sz="4000" dirty="0">
                <a:latin typeface="Verdana" charset="0"/>
              </a:rPr>
              <a:t>4</a:t>
            </a:r>
            <a:r>
              <a:rPr lang="fr-FR" sz="4000" baseline="30000" dirty="0">
                <a:latin typeface="Verdana" charset="0"/>
              </a:rPr>
              <a:t>ème</a:t>
            </a:r>
            <a:r>
              <a:rPr lang="fr-FR" sz="4000" dirty="0">
                <a:latin typeface="Verdana" charset="0"/>
              </a:rPr>
              <a:t> </a:t>
            </a:r>
            <a:r>
              <a:rPr lang="fr-FR" sz="4000" dirty="0" smtClean="0">
                <a:latin typeface="Verdana" charset="0"/>
              </a:rPr>
              <a:t>        </a:t>
            </a:r>
            <a:br>
              <a:rPr lang="fr-FR" sz="4000" dirty="0" smtClean="0">
                <a:latin typeface="Verdana" charset="0"/>
              </a:rPr>
            </a:br>
            <a:r>
              <a:rPr lang="fr-FR" sz="4000" dirty="0">
                <a:latin typeface="Verdana" charset="0"/>
              </a:rPr>
              <a:t/>
            </a:r>
            <a:br>
              <a:rPr lang="fr-FR" sz="4000" dirty="0">
                <a:latin typeface="Verdana" charset="0"/>
              </a:rPr>
            </a:br>
            <a:r>
              <a:rPr lang="fr-FR" sz="4000" smtClean="0">
                <a:latin typeface="Verdana" charset="0"/>
              </a:rPr>
              <a:t>Chapitre </a:t>
            </a:r>
            <a:r>
              <a:rPr lang="fr-FR" sz="4000" smtClean="0">
                <a:latin typeface="Verdana" charset="0"/>
              </a:rPr>
              <a:t>7 </a:t>
            </a:r>
            <a:r>
              <a:rPr lang="fr-FR" sz="4000" dirty="0">
                <a:latin typeface="Verdana" charset="0"/>
              </a:rPr>
              <a:t>:</a:t>
            </a:r>
            <a:br>
              <a:rPr lang="fr-FR" sz="4000" dirty="0">
                <a:latin typeface="Verdana" charset="0"/>
              </a:rPr>
            </a:br>
            <a:r>
              <a:rPr lang="fr-FR" sz="2000" dirty="0">
                <a:latin typeface="Verdana" charset="0"/>
              </a:rPr>
              <a:t/>
            </a:r>
            <a:br>
              <a:rPr lang="fr-FR" sz="2000" dirty="0">
                <a:latin typeface="Verdana" charset="0"/>
              </a:rPr>
            </a:br>
            <a:r>
              <a:rPr lang="fr-FR" sz="4000" dirty="0">
                <a:solidFill>
                  <a:srgbClr val="FF0000"/>
                </a:solidFill>
                <a:latin typeface="Verdana" charset="0"/>
              </a:rPr>
              <a:t>Théorème de </a:t>
            </a:r>
            <a:r>
              <a:rPr lang="fr-FR" sz="4000" dirty="0" smtClean="0">
                <a:solidFill>
                  <a:srgbClr val="FF0000"/>
                </a:solidFill>
                <a:latin typeface="Verdana" charset="0"/>
              </a:rPr>
              <a:t>PYTHAGORE 1</a:t>
            </a:r>
            <a:endParaRPr lang="fr-FR" sz="4000" dirty="0">
              <a:solidFill>
                <a:srgbClr val="FF0000"/>
              </a:solidFill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9900"/>
                </a:solidFill>
                <a:latin typeface="Calibri" charset="0"/>
              </a:rPr>
              <a:t>Correction Exercice :</a:t>
            </a:r>
            <a:r>
              <a:rPr lang="fr-CA" dirty="0" smtClean="0">
                <a:solidFill>
                  <a:srgbClr val="009900"/>
                </a:solidFill>
                <a:latin typeface="Calibri" charset="0"/>
              </a:rPr>
              <a:t> 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(MYRIADE 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>
                <a:latin typeface="Calibri" charset="0"/>
              </a:rPr>
              <a:t>)</a:t>
            </a: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b="1" dirty="0" smtClean="0">
                <a:latin typeface="Calibri" charset="0"/>
              </a:rPr>
              <a:t>Ex p201</a:t>
            </a: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395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>
                <a:solidFill>
                  <a:srgbClr val="0000FF"/>
                </a:solidFill>
                <a:latin typeface="Calibri" charset="0"/>
              </a:rPr>
              <a:t>Activité :</a:t>
            </a:r>
            <a:endParaRPr lang="fr-CA" dirty="0">
              <a:solidFill>
                <a:srgbClr val="008000"/>
              </a:solidFill>
              <a:latin typeface="Calibri" charset="0"/>
            </a:endParaRP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en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b="1" dirty="0">
                <a:latin typeface="Calibri" charset="0"/>
              </a:rPr>
              <a:t>binôme</a:t>
            </a:r>
            <a:r>
              <a:rPr lang="fr-CA" dirty="0">
                <a:latin typeface="Calibri" charset="0"/>
              </a:rPr>
              <a:t> et à </a:t>
            </a:r>
            <a:r>
              <a:rPr lang="fr-CA" b="1" dirty="0">
                <a:latin typeface="Calibri" charset="0"/>
              </a:rPr>
              <a:t>l’écrit</a:t>
            </a:r>
            <a:r>
              <a:rPr lang="fr-CA" dirty="0">
                <a:latin typeface="Calibri" charset="0"/>
              </a:rPr>
              <a:t> :</a:t>
            </a:r>
          </a:p>
          <a:p>
            <a:pPr marL="0" indent="0">
              <a:buFont typeface="Arial" charset="0"/>
              <a:buNone/>
            </a:pP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Avec la synthèse ch5, compléter </a:t>
            </a:r>
            <a:r>
              <a:rPr lang="fr-FR" b="1" i="1" dirty="0" smtClean="0">
                <a:latin typeface="Calibri" charset="0"/>
              </a:rPr>
              <a:t>II/ Calculer la longueur d’un côté d’un triangle rectangle Méthode 2</a:t>
            </a: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642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00FF"/>
                </a:solidFill>
                <a:latin typeface="Calibri" charset="0"/>
              </a:rPr>
              <a:t>Exercices :</a:t>
            </a:r>
            <a:r>
              <a:rPr lang="fr-CA" dirty="0" smtClean="0">
                <a:solidFill>
                  <a:srgbClr val="008000"/>
                </a:solidFill>
                <a:latin typeface="Calibri" charset="0"/>
              </a:rPr>
              <a:t> </a:t>
            </a: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seul</a:t>
            </a:r>
            <a:r>
              <a:rPr lang="fr-CA" dirty="0" smtClean="0">
                <a:latin typeface="Calibri" charset="0"/>
              </a:rPr>
              <a:t> puis en </a:t>
            </a:r>
            <a:r>
              <a:rPr lang="fr-CA" b="1" dirty="0" smtClean="0">
                <a:latin typeface="Calibri" charset="0"/>
              </a:rPr>
              <a:t>binôme</a:t>
            </a:r>
            <a:r>
              <a:rPr lang="fr-CA" dirty="0" smtClean="0">
                <a:latin typeface="Calibri" charset="0"/>
              </a:rPr>
              <a:t> à l’</a:t>
            </a:r>
            <a:r>
              <a:rPr lang="fr-CA" b="1" u="sng" dirty="0" smtClean="0">
                <a:latin typeface="Calibri" charset="0"/>
              </a:rPr>
              <a:t>écrit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dirty="0">
                <a:latin typeface="Calibri" charset="0"/>
              </a:rPr>
              <a:t>: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None/>
            </a:pPr>
            <a:r>
              <a:rPr lang="fr-FR" b="1" dirty="0" smtClean="0">
                <a:latin typeface="Calibri" charset="0"/>
              </a:rPr>
              <a:t>Ex 17 et 21 p202 </a:t>
            </a:r>
            <a:r>
              <a:rPr lang="fr-FR" dirty="0">
                <a:latin typeface="Calibri" charset="0"/>
              </a:rPr>
              <a:t>(MYRIADE </a:t>
            </a:r>
            <a:r>
              <a:rPr lang="fr-FR" dirty="0" smtClean="0">
                <a:latin typeface="Calibri" charset="0"/>
              </a:rPr>
              <a:t>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 smtClean="0">
                <a:latin typeface="Calibri" charset="0"/>
              </a:rPr>
              <a:t>)</a:t>
            </a:r>
            <a:r>
              <a:rPr lang="fr-FR" dirty="0">
                <a:latin typeface="Calibri" charset="0"/>
              </a:rPr>
              <a:t>.</a:t>
            </a:r>
          </a:p>
          <a:p>
            <a:pPr marL="0" indent="0">
              <a:buNone/>
            </a:pPr>
            <a:endParaRPr lang="fr-FR" dirty="0" smtClean="0">
              <a:latin typeface="Calibri" charset="0"/>
              <a:sym typeface="Wingdings"/>
            </a:endParaRPr>
          </a:p>
          <a:p>
            <a:pPr marL="0" indent="0">
              <a:buNone/>
            </a:pPr>
            <a:r>
              <a:rPr lang="fr-FR" dirty="0" smtClean="0">
                <a:latin typeface="Calibri" charset="0"/>
                <a:sym typeface="Wingdings"/>
              </a:rPr>
              <a:t> </a:t>
            </a:r>
            <a:r>
              <a:rPr lang="fr-FR" dirty="0">
                <a:latin typeface="Calibri" charset="0"/>
              </a:rPr>
              <a:t>Compétences : </a:t>
            </a:r>
            <a:r>
              <a:rPr lang="fr-FR" dirty="0" smtClean="0">
                <a:latin typeface="Calibri" charset="0"/>
              </a:rPr>
              <a:t>calculer – représenter </a:t>
            </a:r>
            <a:r>
              <a:rPr lang="fr-FR" dirty="0">
                <a:latin typeface="Calibri" charset="0"/>
              </a:rPr>
              <a:t>–  </a:t>
            </a: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862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5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2386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u="sng" dirty="0" smtClean="0"/>
              <a:t>Interrogation-Calcul mental </a:t>
            </a:r>
            <a:r>
              <a:rPr lang="fr-CA" dirty="0" smtClean="0"/>
              <a:t>: produit de fractions –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 smtClean="0"/>
              <a:t>1)		2)		3)		4)		5)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 smtClean="0"/>
              <a:t>6)		7)</a:t>
            </a:r>
            <a:r>
              <a:rPr lang="fr-CA" dirty="0"/>
              <a:t>		</a:t>
            </a:r>
            <a:r>
              <a:rPr lang="fr-CA" dirty="0" smtClean="0"/>
              <a:t>8)</a:t>
            </a:r>
            <a:r>
              <a:rPr lang="fr-CA" dirty="0"/>
              <a:t>		</a:t>
            </a:r>
            <a:r>
              <a:rPr lang="fr-CA" dirty="0" smtClean="0"/>
              <a:t>9)</a:t>
            </a:r>
            <a:r>
              <a:rPr lang="fr-CA" dirty="0"/>
              <a:t>		</a:t>
            </a:r>
            <a:r>
              <a:rPr lang="fr-CA" dirty="0" smtClean="0"/>
              <a:t>10)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>
                <a:hlinkClick r:id="rId3"/>
              </a:rPr>
              <a:t>http://cm.jeduque.net</a:t>
            </a:r>
            <a:r>
              <a:rPr lang="fr-CA" dirty="0" smtClean="0">
                <a:hlinkClick r:id="rId3"/>
              </a:rPr>
              <a:t>/</a:t>
            </a: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70014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9900"/>
                </a:solidFill>
                <a:latin typeface="Calibri" charset="0"/>
              </a:rPr>
              <a:t>Correction Exercice :</a:t>
            </a:r>
            <a:r>
              <a:rPr lang="fr-CA" dirty="0" smtClean="0">
                <a:solidFill>
                  <a:srgbClr val="009900"/>
                </a:solidFill>
                <a:latin typeface="Calibri" charset="0"/>
              </a:rPr>
              <a:t> 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(MYRIADE 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>
                <a:latin typeface="Calibri" charset="0"/>
              </a:rPr>
              <a:t>)</a:t>
            </a: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b="1" dirty="0" smtClean="0">
                <a:latin typeface="Calibri" charset="0"/>
              </a:rPr>
              <a:t>Ex p</a:t>
            </a: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782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00FF"/>
                </a:solidFill>
                <a:latin typeface="Calibri" charset="0"/>
              </a:rPr>
              <a:t>Exercices :</a:t>
            </a:r>
            <a:r>
              <a:rPr lang="fr-CA" dirty="0" smtClean="0">
                <a:solidFill>
                  <a:srgbClr val="008000"/>
                </a:solidFill>
                <a:latin typeface="Calibri" charset="0"/>
              </a:rPr>
              <a:t> </a:t>
            </a: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seul</a:t>
            </a:r>
            <a:r>
              <a:rPr lang="fr-CA" dirty="0" smtClean="0">
                <a:latin typeface="Calibri" charset="0"/>
              </a:rPr>
              <a:t> puis en </a:t>
            </a:r>
            <a:r>
              <a:rPr lang="fr-CA" b="1" dirty="0" smtClean="0">
                <a:latin typeface="Calibri" charset="0"/>
              </a:rPr>
              <a:t>binôme</a:t>
            </a:r>
            <a:r>
              <a:rPr lang="fr-CA" dirty="0" smtClean="0">
                <a:latin typeface="Calibri" charset="0"/>
              </a:rPr>
              <a:t> à l’</a:t>
            </a:r>
            <a:r>
              <a:rPr lang="fr-CA" b="1" u="sng" dirty="0" smtClean="0">
                <a:latin typeface="Calibri" charset="0"/>
              </a:rPr>
              <a:t>écrit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dirty="0">
                <a:latin typeface="Calibri" charset="0"/>
              </a:rPr>
              <a:t>: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None/>
            </a:pPr>
            <a:r>
              <a:rPr lang="fr-FR" b="1" dirty="0">
                <a:latin typeface="Calibri" charset="0"/>
              </a:rPr>
              <a:t>Ex 24, 25 et 26 p203 </a:t>
            </a:r>
            <a:r>
              <a:rPr lang="fr-FR" dirty="0">
                <a:latin typeface="Calibri" charset="0"/>
              </a:rPr>
              <a:t>(MYRIADE 4ème).</a:t>
            </a:r>
          </a:p>
          <a:p>
            <a:pPr marL="0" indent="0">
              <a:buNone/>
            </a:pPr>
            <a:endParaRPr lang="fr-FR" b="1" dirty="0">
              <a:latin typeface="Calibri" charset="0"/>
              <a:sym typeface="Wingdings"/>
            </a:endParaRPr>
          </a:p>
          <a:p>
            <a:pPr marL="0" indent="0">
              <a:buNone/>
            </a:pPr>
            <a:r>
              <a:rPr lang="fr-FR" dirty="0" smtClean="0">
                <a:latin typeface="Calibri" charset="0"/>
                <a:sym typeface="Wingdings"/>
              </a:rPr>
              <a:t> </a:t>
            </a:r>
            <a:r>
              <a:rPr lang="fr-FR" dirty="0">
                <a:latin typeface="Calibri" charset="0"/>
              </a:rPr>
              <a:t>Compétences : </a:t>
            </a:r>
            <a:r>
              <a:rPr lang="fr-FR" dirty="0" smtClean="0">
                <a:latin typeface="Calibri" charset="0"/>
              </a:rPr>
              <a:t>calculer – modéliser </a:t>
            </a:r>
            <a:r>
              <a:rPr lang="fr-FR">
                <a:latin typeface="Calibri" charset="0"/>
              </a:rPr>
              <a:t>– </a:t>
            </a:r>
            <a:r>
              <a:rPr lang="fr-FR" smtClean="0">
                <a:latin typeface="Calibri" charset="0"/>
              </a:rPr>
              <a:t>communiquer</a:t>
            </a: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493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6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9954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u="sng" dirty="0" smtClean="0"/>
              <a:t>Calcul mental </a:t>
            </a:r>
            <a:r>
              <a:rPr lang="fr-CA" dirty="0" smtClean="0"/>
              <a:t>: carrés d’entiers (0 à 15) – 8s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 smtClean="0"/>
              <a:t>1)		2)		3)		4)		5)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 smtClean="0"/>
              <a:t>6)		7)</a:t>
            </a:r>
            <a:r>
              <a:rPr lang="fr-CA" dirty="0"/>
              <a:t>		</a:t>
            </a:r>
            <a:r>
              <a:rPr lang="fr-CA" dirty="0" smtClean="0"/>
              <a:t>8)</a:t>
            </a:r>
            <a:r>
              <a:rPr lang="fr-CA" dirty="0"/>
              <a:t>		</a:t>
            </a:r>
            <a:r>
              <a:rPr lang="fr-CA" dirty="0" smtClean="0"/>
              <a:t>9)</a:t>
            </a:r>
            <a:r>
              <a:rPr lang="fr-CA" dirty="0"/>
              <a:t>		</a:t>
            </a:r>
            <a:r>
              <a:rPr lang="fr-CA" dirty="0" smtClean="0"/>
              <a:t>10)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>
                <a:hlinkClick r:id="rId3"/>
              </a:rPr>
              <a:t>http://cm.jeduque.net</a:t>
            </a:r>
            <a:r>
              <a:rPr lang="fr-CA" dirty="0" smtClean="0">
                <a:hlinkClick r:id="rId3"/>
              </a:rPr>
              <a:t>/</a:t>
            </a: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553242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9900"/>
                </a:solidFill>
                <a:latin typeface="Calibri" charset="0"/>
              </a:rPr>
              <a:t>Recherche :</a:t>
            </a:r>
            <a:r>
              <a:rPr lang="fr-CA" dirty="0" smtClean="0">
                <a:solidFill>
                  <a:srgbClr val="009900"/>
                </a:solidFill>
                <a:latin typeface="Calibri" charset="0"/>
              </a:rPr>
              <a:t> 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1) Ecrire le théorème de Pythagore.</a:t>
            </a:r>
          </a:p>
          <a:p>
            <a:pPr marL="0" indent="0"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2) Calculer la longueur BA dans le triangle </a:t>
            </a:r>
            <a:r>
              <a:rPr lang="fr-CA" smtClean="0">
                <a:latin typeface="Calibri" charset="0"/>
              </a:rPr>
              <a:t>BAR rectangle isocèle </a:t>
            </a:r>
            <a:r>
              <a:rPr lang="fr-CA" dirty="0" smtClean="0">
                <a:latin typeface="Calibri" charset="0"/>
              </a:rPr>
              <a:t>en R tel que BR = 8 cm.</a:t>
            </a:r>
          </a:p>
          <a:p>
            <a:pPr marL="0" indent="0"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Donner le résultat sous la forme  d’une valeur approchée au dixième près.</a:t>
            </a: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208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fr-CA" dirty="0" smtClean="0"/>
              <a:t>Vérification de la conjecture du théorème de Pythagore sur </a:t>
            </a:r>
            <a:r>
              <a:rPr lang="fr-CA" dirty="0" err="1"/>
              <a:t>g</a:t>
            </a:r>
            <a:r>
              <a:rPr lang="fr-CA" dirty="0" err="1" smtClean="0"/>
              <a:t>éogébra</a:t>
            </a:r>
            <a:endParaRPr lang="fr-CA" dirty="0" smtClean="0"/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r>
              <a:rPr lang="fr-CA" dirty="0">
                <a:hlinkClick r:id="rId2"/>
              </a:rPr>
              <a:t>http://www.geogebra.org/material/simple/id/</a:t>
            </a:r>
            <a:r>
              <a:rPr lang="fr-CA" dirty="0" smtClean="0">
                <a:hlinkClick r:id="rId2"/>
              </a:rPr>
              <a:t>20380</a:t>
            </a:r>
            <a:endParaRPr lang="fr-CA" dirty="0" smtClean="0"/>
          </a:p>
          <a:p>
            <a:pPr marL="0" indent="0"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364434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00FF"/>
                </a:solidFill>
                <a:latin typeface="Calibri" charset="0"/>
              </a:rPr>
              <a:t>Exercices :</a:t>
            </a:r>
            <a:r>
              <a:rPr lang="fr-CA" dirty="0" smtClean="0">
                <a:solidFill>
                  <a:srgbClr val="008000"/>
                </a:solidFill>
                <a:latin typeface="Calibri" charset="0"/>
              </a:rPr>
              <a:t> </a:t>
            </a: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seul</a:t>
            </a:r>
            <a:r>
              <a:rPr lang="fr-CA" dirty="0" smtClean="0">
                <a:latin typeface="Calibri" charset="0"/>
              </a:rPr>
              <a:t> puis en </a:t>
            </a:r>
            <a:r>
              <a:rPr lang="fr-CA" b="1" dirty="0" smtClean="0">
                <a:latin typeface="Calibri" charset="0"/>
              </a:rPr>
              <a:t>binôme</a:t>
            </a:r>
            <a:r>
              <a:rPr lang="fr-CA" dirty="0" smtClean="0">
                <a:latin typeface="Calibri" charset="0"/>
              </a:rPr>
              <a:t> à l’</a:t>
            </a:r>
            <a:r>
              <a:rPr lang="fr-CA" b="1" u="sng" dirty="0" smtClean="0">
                <a:latin typeface="Calibri" charset="0"/>
              </a:rPr>
              <a:t>écrit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dirty="0">
                <a:latin typeface="Calibri" charset="0"/>
              </a:rPr>
              <a:t>: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None/>
            </a:pPr>
            <a:r>
              <a:rPr lang="fr-FR" b="1" dirty="0">
                <a:latin typeface="Calibri" charset="0"/>
              </a:rPr>
              <a:t>Ex </a:t>
            </a:r>
            <a:r>
              <a:rPr lang="fr-FR" b="1" dirty="0" smtClean="0">
                <a:latin typeface="Calibri" charset="0"/>
              </a:rPr>
              <a:t>69 </a:t>
            </a:r>
            <a:r>
              <a:rPr lang="fr-FR" b="1">
                <a:latin typeface="Calibri" charset="0"/>
              </a:rPr>
              <a:t>et </a:t>
            </a:r>
            <a:r>
              <a:rPr lang="fr-FR" b="1" smtClean="0">
                <a:latin typeface="Calibri" charset="0"/>
              </a:rPr>
              <a:t>71 </a:t>
            </a:r>
            <a:r>
              <a:rPr lang="fr-FR" b="1" dirty="0" smtClean="0">
                <a:latin typeface="Calibri" charset="0"/>
              </a:rPr>
              <a:t>p209 </a:t>
            </a:r>
            <a:r>
              <a:rPr lang="fr-FR" dirty="0">
                <a:latin typeface="Calibri" charset="0"/>
              </a:rPr>
              <a:t>(MYRIADE </a:t>
            </a:r>
            <a:r>
              <a:rPr lang="fr-FR" dirty="0" smtClean="0">
                <a:latin typeface="Calibri" charset="0"/>
              </a:rPr>
              <a:t>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 smtClean="0">
                <a:latin typeface="Calibri" charset="0"/>
              </a:rPr>
              <a:t>)</a:t>
            </a:r>
            <a:r>
              <a:rPr lang="fr-FR" dirty="0">
                <a:latin typeface="Calibri" charset="0"/>
              </a:rPr>
              <a:t>.</a:t>
            </a:r>
          </a:p>
          <a:p>
            <a:pPr marL="0" indent="0">
              <a:buNone/>
            </a:pPr>
            <a:endParaRPr lang="fr-FR" b="1" dirty="0">
              <a:latin typeface="Calibri" charset="0"/>
              <a:sym typeface="Wingdings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285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r-CA">
              <a:latin typeface="Arial" charset="0"/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 sz="2800">
                <a:latin typeface="Arial" charset="0"/>
              </a:rPr>
              <a:t>Triplets de Pythagore 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3 ; 4 et 5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5 ; 12  et 13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6 ; 8 et 10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6 ; 10 et 17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8 ; 15 et 17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9 ; 12 et 15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12 ; 16 et 20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15 ; 20 et 25</a:t>
            </a:r>
          </a:p>
          <a:p>
            <a:pPr>
              <a:lnSpc>
                <a:spcPct val="90000"/>
              </a:lnSpc>
              <a:buFontTx/>
              <a:buNone/>
            </a:pPr>
            <a:endParaRPr lang="fr-FR" sz="2800">
              <a:latin typeface="Arial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640"/>
            <a:ext cx="8229600" cy="5904656"/>
          </a:xfrm>
        </p:spPr>
        <p:txBody>
          <a:bodyPr/>
          <a:lstStyle/>
          <a:p>
            <a:pPr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CA" b="1" u="sng" dirty="0" smtClean="0">
                <a:solidFill>
                  <a:srgbClr val="009900"/>
                </a:solidFill>
                <a:latin typeface="Calibri" charset="0"/>
                <a:cs typeface="+mn-cs"/>
              </a:rPr>
              <a:t>Interrogation de cours</a:t>
            </a:r>
            <a:r>
              <a:rPr lang="fr-CA" b="1" dirty="0" smtClean="0">
                <a:solidFill>
                  <a:srgbClr val="009900"/>
                </a:solidFill>
                <a:latin typeface="Calibri" charset="0"/>
              </a:rPr>
              <a:t> </a:t>
            </a:r>
            <a:r>
              <a:rPr lang="fr-CA" dirty="0" smtClean="0">
                <a:solidFill>
                  <a:srgbClr val="009900"/>
                </a:solidFill>
                <a:latin typeface="Calibri" charset="0"/>
              </a:rPr>
              <a:t>: (sans calculatrice)</a:t>
            </a:r>
            <a:endParaRPr lang="fr-FR" i="1" dirty="0" smtClean="0">
              <a:solidFill>
                <a:srgbClr val="009900"/>
              </a:solidFill>
              <a:latin typeface="Arial" charset="0"/>
            </a:endParaRPr>
          </a:p>
          <a:p>
            <a:pPr marL="514350" indent="-514350" eaLnBrk="1" hangingPunct="1">
              <a:lnSpc>
                <a:spcPct val="130000"/>
              </a:lnSpc>
              <a:spcBef>
                <a:spcPts val="0"/>
              </a:spcBef>
              <a:buAutoNum type="arabicParenR"/>
            </a:pPr>
            <a:r>
              <a:rPr lang="fr-FR" dirty="0" smtClean="0">
                <a:latin typeface="Arial" charset="0"/>
              </a:rPr>
              <a:t>Calculer </a:t>
            </a:r>
            <a:r>
              <a:rPr lang="fr-FR" dirty="0">
                <a:latin typeface="Arial" charset="0"/>
              </a:rPr>
              <a:t>mentalement </a:t>
            </a:r>
            <a:r>
              <a:rPr lang="fr-FR" dirty="0" smtClean="0">
                <a:latin typeface="Arial" charset="0"/>
              </a:rPr>
              <a:t>: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 smtClean="0">
                <a:latin typeface="Arial" charset="0"/>
              </a:rPr>
              <a:t>	a) 8</a:t>
            </a:r>
            <a:r>
              <a:rPr lang="fr-FR" baseline="30000" dirty="0" smtClean="0">
                <a:latin typeface="Arial" charset="0"/>
              </a:rPr>
              <a:t>2</a:t>
            </a:r>
            <a:r>
              <a:rPr lang="fr-FR" dirty="0" smtClean="0">
                <a:latin typeface="Arial" charset="0"/>
              </a:rPr>
              <a:t> =		b</a:t>
            </a:r>
            <a:r>
              <a:rPr lang="fr-FR" dirty="0">
                <a:latin typeface="Arial" charset="0"/>
              </a:rPr>
              <a:t>) </a:t>
            </a:r>
            <a:r>
              <a:rPr lang="fr-FR" dirty="0" smtClean="0">
                <a:latin typeface="Arial" charset="0"/>
              </a:rPr>
              <a:t>11</a:t>
            </a:r>
            <a:r>
              <a:rPr lang="fr-FR" baseline="30000" dirty="0" smtClean="0">
                <a:latin typeface="Arial" charset="0"/>
              </a:rPr>
              <a:t>2</a:t>
            </a:r>
            <a:r>
              <a:rPr lang="fr-FR" dirty="0" smtClean="0">
                <a:latin typeface="Arial" charset="0"/>
              </a:rPr>
              <a:t> =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 smtClean="0">
                <a:latin typeface="Arial" charset="0"/>
              </a:rPr>
              <a:t>	c) 13</a:t>
            </a:r>
            <a:r>
              <a:rPr lang="fr-FR" baseline="30000" dirty="0" smtClean="0">
                <a:latin typeface="Arial" charset="0"/>
              </a:rPr>
              <a:t>2</a:t>
            </a:r>
            <a:r>
              <a:rPr lang="fr-FR" dirty="0" smtClean="0">
                <a:latin typeface="Arial" charset="0"/>
              </a:rPr>
              <a:t> </a:t>
            </a:r>
            <a:r>
              <a:rPr lang="fr-FR" dirty="0">
                <a:latin typeface="Arial" charset="0"/>
              </a:rPr>
              <a:t>=		b) </a:t>
            </a:r>
            <a:r>
              <a:rPr lang="fr-FR" dirty="0" smtClean="0">
                <a:latin typeface="Arial" charset="0"/>
              </a:rPr>
              <a:t>20</a:t>
            </a:r>
            <a:r>
              <a:rPr lang="fr-FR" baseline="30000" dirty="0" smtClean="0">
                <a:latin typeface="Arial" charset="0"/>
              </a:rPr>
              <a:t>2</a:t>
            </a:r>
            <a:r>
              <a:rPr lang="fr-FR" dirty="0" smtClean="0">
                <a:latin typeface="Arial" charset="0"/>
              </a:rPr>
              <a:t> =</a:t>
            </a: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 smtClean="0">
                <a:latin typeface="Arial" charset="0"/>
              </a:rPr>
              <a:t>2) Ecrire le théorème de Pythagore.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 smtClean="0">
                <a:latin typeface="Arial" charset="0"/>
              </a:rPr>
              <a:t>3) A quoi sert ce théorème ?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 smtClean="0">
                <a:latin typeface="Arial" charset="0"/>
              </a:rPr>
              <a:t>4) IJK </a:t>
            </a:r>
            <a:r>
              <a:rPr lang="fr-FR" dirty="0">
                <a:latin typeface="Arial" charset="0"/>
              </a:rPr>
              <a:t>est un triangle rectangle en </a:t>
            </a:r>
            <a:r>
              <a:rPr lang="fr-FR" dirty="0" smtClean="0">
                <a:latin typeface="Arial" charset="0"/>
              </a:rPr>
              <a:t>J </a:t>
            </a:r>
            <a:r>
              <a:rPr lang="fr-FR" dirty="0">
                <a:latin typeface="Arial" charset="0"/>
              </a:rPr>
              <a:t>tel que </a:t>
            </a:r>
            <a:r>
              <a:rPr lang="fr-FR" dirty="0" smtClean="0">
                <a:latin typeface="Arial" charset="0"/>
              </a:rPr>
              <a:t>IJ </a:t>
            </a:r>
            <a:r>
              <a:rPr lang="fr-FR" dirty="0">
                <a:latin typeface="Arial" charset="0"/>
              </a:rPr>
              <a:t>= </a:t>
            </a:r>
            <a:r>
              <a:rPr lang="fr-FR" dirty="0" smtClean="0">
                <a:latin typeface="Arial" charset="0"/>
              </a:rPr>
              <a:t>5 </a:t>
            </a:r>
            <a:r>
              <a:rPr lang="fr-FR" dirty="0">
                <a:latin typeface="Arial" charset="0"/>
              </a:rPr>
              <a:t>cm et </a:t>
            </a:r>
            <a:r>
              <a:rPr lang="fr-FR" dirty="0" smtClean="0">
                <a:latin typeface="Arial" charset="0"/>
              </a:rPr>
              <a:t>JK </a:t>
            </a:r>
            <a:r>
              <a:rPr lang="fr-FR" dirty="0">
                <a:latin typeface="Arial" charset="0"/>
              </a:rPr>
              <a:t>= </a:t>
            </a:r>
            <a:r>
              <a:rPr lang="fr-FR" dirty="0" smtClean="0">
                <a:latin typeface="Arial" charset="0"/>
              </a:rPr>
              <a:t>12 </a:t>
            </a:r>
            <a:r>
              <a:rPr lang="fr-FR" dirty="0">
                <a:latin typeface="Arial" charset="0"/>
              </a:rPr>
              <a:t>cm.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 smtClean="0">
                <a:latin typeface="Arial" charset="0"/>
              </a:rPr>
              <a:t>Calculer IK.</a:t>
            </a: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endParaRPr lang="fr-FR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50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700" y="260648"/>
            <a:ext cx="5263604" cy="637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24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424614" cy="6165850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dirty="0" smtClean="0">
                <a:latin typeface="Arial" charset="0"/>
              </a:rPr>
              <a:t>On </a:t>
            </a:r>
            <a:r>
              <a:rPr lang="fr-FR" dirty="0">
                <a:latin typeface="Arial" charset="0"/>
              </a:rPr>
              <a:t>a démontré par les aires que :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b="1" dirty="0" smtClean="0">
                <a:solidFill>
                  <a:srgbClr val="009900"/>
                </a:solidFill>
                <a:latin typeface="Arial" charset="0"/>
              </a:rPr>
              <a:t>Si</a:t>
            </a:r>
            <a:r>
              <a:rPr lang="fr-FR" dirty="0" smtClean="0">
                <a:latin typeface="Arial" charset="0"/>
              </a:rPr>
              <a:t> </a:t>
            </a:r>
            <a:r>
              <a:rPr lang="fr-FR" dirty="0">
                <a:latin typeface="Arial" charset="0"/>
              </a:rPr>
              <a:t>ABC est un triangle rectangle en </a:t>
            </a:r>
            <a:r>
              <a:rPr lang="fr-FR" dirty="0" smtClean="0">
                <a:latin typeface="Arial" charset="0"/>
              </a:rPr>
              <a:t>A, </a:t>
            </a: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b="1" dirty="0" smtClean="0">
                <a:solidFill>
                  <a:srgbClr val="FF0000"/>
                </a:solidFill>
                <a:latin typeface="Arial" charset="0"/>
              </a:rPr>
              <a:t>alors</a:t>
            </a:r>
            <a:r>
              <a:rPr lang="fr-FR" dirty="0" smtClean="0">
                <a:latin typeface="Arial" charset="0"/>
              </a:rPr>
              <a:t> </a:t>
            </a:r>
            <a:r>
              <a:rPr lang="fr-FR" dirty="0">
                <a:latin typeface="Arial" charset="0"/>
              </a:rPr>
              <a:t>BC</a:t>
            </a:r>
            <a:r>
              <a:rPr lang="fr-FR" b="1" dirty="0">
                <a:latin typeface="Arial" charset="0"/>
              </a:rPr>
              <a:t>²</a:t>
            </a:r>
            <a:r>
              <a:rPr lang="fr-FR" dirty="0">
                <a:latin typeface="Arial" charset="0"/>
              </a:rPr>
              <a:t> = AB</a:t>
            </a:r>
            <a:r>
              <a:rPr lang="fr-FR" b="1" dirty="0">
                <a:latin typeface="Arial" charset="0"/>
              </a:rPr>
              <a:t>²</a:t>
            </a:r>
            <a:r>
              <a:rPr lang="fr-FR" dirty="0">
                <a:latin typeface="Arial" charset="0"/>
              </a:rPr>
              <a:t> + AC</a:t>
            </a:r>
            <a:r>
              <a:rPr lang="fr-FR" b="1" dirty="0">
                <a:latin typeface="Arial" charset="0"/>
              </a:rPr>
              <a:t>²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b="1" u="sng" dirty="0">
                <a:latin typeface="Arial" charset="0"/>
              </a:rPr>
              <a:t>Théorème de Pythagore :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b="1" dirty="0" smtClean="0">
                <a:solidFill>
                  <a:srgbClr val="009900"/>
                </a:solidFill>
                <a:latin typeface="Arial" charset="0"/>
              </a:rPr>
              <a:t>Si</a:t>
            </a:r>
            <a:r>
              <a:rPr lang="fr-FR" dirty="0" smtClean="0">
                <a:latin typeface="Arial" charset="0"/>
              </a:rPr>
              <a:t> </a:t>
            </a:r>
            <a:r>
              <a:rPr lang="fr-FR" dirty="0">
                <a:latin typeface="Arial" charset="0"/>
              </a:rPr>
              <a:t>un triangle est </a:t>
            </a:r>
            <a:r>
              <a:rPr lang="fr-FR" dirty="0" smtClean="0">
                <a:latin typeface="Arial" charset="0"/>
              </a:rPr>
              <a:t>rectangle,</a:t>
            </a: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b="1" dirty="0" smtClean="0">
                <a:solidFill>
                  <a:srgbClr val="FF0000"/>
                </a:solidFill>
                <a:latin typeface="Arial" charset="0"/>
              </a:rPr>
              <a:t>alors</a:t>
            </a:r>
            <a:r>
              <a:rPr lang="fr-FR" dirty="0" smtClean="0">
                <a:latin typeface="Arial" charset="0"/>
              </a:rPr>
              <a:t> </a:t>
            </a:r>
            <a:r>
              <a:rPr lang="fr-FR" dirty="0">
                <a:latin typeface="Arial" charset="0"/>
              </a:rPr>
              <a:t>le carré de la longueur </a:t>
            </a:r>
            <a:r>
              <a:rPr lang="fr-FR" dirty="0" smtClean="0">
                <a:latin typeface="Arial" charset="0"/>
              </a:rPr>
              <a:t>de l’hypoténuse </a:t>
            </a:r>
            <a:r>
              <a:rPr lang="fr-FR" dirty="0">
                <a:latin typeface="Arial" charset="0"/>
              </a:rPr>
              <a:t>est égal à la somme des carrés des longueurs des 2 autres côtés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sz="2800" dirty="0">
              <a:latin typeface="Arial" charset="0"/>
            </a:endParaRPr>
          </a:p>
        </p:txBody>
      </p:sp>
      <p:grpSp>
        <p:nvGrpSpPr>
          <p:cNvPr id="11" name="Grouper 10"/>
          <p:cNvGrpSpPr/>
          <p:nvPr/>
        </p:nvGrpSpPr>
        <p:grpSpPr>
          <a:xfrm>
            <a:off x="395536" y="2164794"/>
            <a:ext cx="5472608" cy="616134"/>
            <a:chOff x="395536" y="2164794"/>
            <a:chExt cx="5472608" cy="616134"/>
          </a:xfrm>
        </p:grpSpPr>
        <p:grpSp>
          <p:nvGrpSpPr>
            <p:cNvPr id="2" name="Grouper 1"/>
            <p:cNvGrpSpPr/>
            <p:nvPr/>
          </p:nvGrpSpPr>
          <p:grpSpPr>
            <a:xfrm>
              <a:off x="395536" y="2164794"/>
              <a:ext cx="1368152" cy="616134"/>
              <a:chOff x="395536" y="2164794"/>
              <a:chExt cx="1368152" cy="616134"/>
            </a:xfrm>
          </p:grpSpPr>
          <p:sp>
            <p:nvSpPr>
              <p:cNvPr id="3" name="ZoneTexte 2"/>
              <p:cNvSpPr txBox="1"/>
              <p:nvPr/>
            </p:nvSpPr>
            <p:spPr>
              <a:xfrm>
                <a:off x="395536" y="2380818"/>
                <a:ext cx="1368152" cy="400110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A" sz="2000" b="1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</a:rPr>
                  <a:t>BC × BC</a:t>
                </a:r>
                <a:endParaRPr lang="fr-CA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cxnSp>
            <p:nvCxnSpPr>
              <p:cNvPr id="6" name="Connecteur droit avec flèche 5"/>
              <p:cNvCxnSpPr>
                <a:stCxn id="3" idx="0"/>
              </p:cNvCxnSpPr>
              <p:nvPr/>
            </p:nvCxnSpPr>
            <p:spPr>
              <a:xfrm flipV="1">
                <a:off x="1079612" y="2164794"/>
                <a:ext cx="612068" cy="216024"/>
              </a:xfrm>
              <a:prstGeom prst="straightConnector1">
                <a:avLst/>
              </a:prstGeom>
              <a:ln w="12700">
                <a:solidFill>
                  <a:schemeClr val="accent6"/>
                </a:solidFill>
                <a:tailEnd type="arrow" w="sm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r 8"/>
            <p:cNvGrpSpPr/>
            <p:nvPr/>
          </p:nvGrpSpPr>
          <p:grpSpPr>
            <a:xfrm>
              <a:off x="2483768" y="2164794"/>
              <a:ext cx="1368152" cy="616134"/>
              <a:chOff x="2483768" y="2164794"/>
              <a:chExt cx="1368152" cy="616134"/>
            </a:xfrm>
          </p:grpSpPr>
          <p:sp>
            <p:nvSpPr>
              <p:cNvPr id="4" name="ZoneTexte 3"/>
              <p:cNvSpPr txBox="1"/>
              <p:nvPr/>
            </p:nvSpPr>
            <p:spPr>
              <a:xfrm>
                <a:off x="2483768" y="2380818"/>
                <a:ext cx="1368152" cy="400110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A" sz="2000" b="1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</a:rPr>
                  <a:t>AB × AB</a:t>
                </a:r>
                <a:endParaRPr lang="fr-CA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cxnSp>
            <p:nvCxnSpPr>
              <p:cNvPr id="7" name="Connecteur droit avec flèche 6"/>
              <p:cNvCxnSpPr>
                <a:stCxn id="4" idx="0"/>
              </p:cNvCxnSpPr>
              <p:nvPr/>
            </p:nvCxnSpPr>
            <p:spPr>
              <a:xfrm flipH="1" flipV="1">
                <a:off x="2915816" y="2164794"/>
                <a:ext cx="252028" cy="216024"/>
              </a:xfrm>
              <a:prstGeom prst="straightConnector1">
                <a:avLst/>
              </a:prstGeom>
              <a:ln w="6350">
                <a:solidFill>
                  <a:schemeClr val="accent6"/>
                </a:solidFill>
                <a:tailEnd type="arrow" w="sm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er 9"/>
            <p:cNvGrpSpPr/>
            <p:nvPr/>
          </p:nvGrpSpPr>
          <p:grpSpPr>
            <a:xfrm>
              <a:off x="4283968" y="2164794"/>
              <a:ext cx="1584176" cy="616134"/>
              <a:chOff x="4283968" y="2164794"/>
              <a:chExt cx="1584176" cy="616134"/>
            </a:xfrm>
          </p:grpSpPr>
          <p:sp>
            <p:nvSpPr>
              <p:cNvPr id="5" name="ZoneTexte 4"/>
              <p:cNvSpPr txBox="1"/>
              <p:nvPr/>
            </p:nvSpPr>
            <p:spPr>
              <a:xfrm>
                <a:off x="4499992" y="2380818"/>
                <a:ext cx="1368152" cy="400110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A" sz="2000" b="1" dirty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</a:rPr>
                  <a:t>A</a:t>
                </a:r>
                <a:r>
                  <a:rPr lang="fr-CA" sz="2000" b="1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  <a:effectLst>
                      <a:outerShdw blurRad="25500" dist="23000" dir="7020000" algn="tl">
                        <a:srgbClr val="000000">
                          <a:alpha val="50000"/>
                        </a:srgbClr>
                      </a:outerShdw>
                    </a:effectLst>
                  </a:rPr>
                  <a:t>C × AC</a:t>
                </a:r>
                <a:endParaRPr lang="fr-CA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Connecteur droit avec flèche 7"/>
              <p:cNvCxnSpPr>
                <a:stCxn id="5" idx="0"/>
              </p:cNvCxnSpPr>
              <p:nvPr/>
            </p:nvCxnSpPr>
            <p:spPr>
              <a:xfrm flipH="1" flipV="1">
                <a:off x="4283968" y="2164794"/>
                <a:ext cx="900100" cy="216024"/>
              </a:xfrm>
              <a:prstGeom prst="straightConnector1">
                <a:avLst/>
              </a:prstGeom>
              <a:ln w="12700">
                <a:solidFill>
                  <a:schemeClr val="accent6"/>
                </a:solidFill>
                <a:tailEnd type="arrow" w="sm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73231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>
                <a:solidFill>
                  <a:srgbClr val="0000FF"/>
                </a:solidFill>
                <a:latin typeface="Calibri" charset="0"/>
              </a:rPr>
              <a:t>Activité :</a:t>
            </a:r>
            <a:endParaRPr lang="fr-CA" dirty="0">
              <a:solidFill>
                <a:srgbClr val="008000"/>
              </a:solidFill>
              <a:latin typeface="Calibri" charset="0"/>
            </a:endParaRP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en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b="1" dirty="0">
                <a:latin typeface="Calibri" charset="0"/>
              </a:rPr>
              <a:t>binôme</a:t>
            </a:r>
            <a:r>
              <a:rPr lang="fr-CA" dirty="0">
                <a:latin typeface="Calibri" charset="0"/>
              </a:rPr>
              <a:t> et à </a:t>
            </a:r>
            <a:r>
              <a:rPr lang="fr-CA" b="1" dirty="0">
                <a:latin typeface="Calibri" charset="0"/>
              </a:rPr>
              <a:t>l’écrit</a:t>
            </a:r>
            <a:r>
              <a:rPr lang="fr-CA" dirty="0">
                <a:latin typeface="Calibri" charset="0"/>
              </a:rPr>
              <a:t> :</a:t>
            </a:r>
          </a:p>
          <a:p>
            <a:pPr marL="0" indent="0">
              <a:buFont typeface="Arial" charset="0"/>
              <a:buNone/>
            </a:pP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>
                <a:latin typeface="Calibri" charset="0"/>
              </a:rPr>
              <a:t>Avec la synthèse </a:t>
            </a:r>
            <a:r>
              <a:rPr lang="fr-FR" dirty="0" smtClean="0">
                <a:latin typeface="Calibri" charset="0"/>
              </a:rPr>
              <a:t>ch5, compléter </a:t>
            </a:r>
            <a:r>
              <a:rPr lang="fr-FR" b="1" i="1" dirty="0" smtClean="0">
                <a:latin typeface="Calibri" charset="0"/>
              </a:rPr>
              <a:t>I/ L’égalité du théorème de Pythagore (propriété – exemple – à retenir)</a:t>
            </a: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22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00FF"/>
                </a:solidFill>
                <a:latin typeface="Calibri" charset="0"/>
              </a:rPr>
              <a:t>Exercices :</a:t>
            </a:r>
            <a:r>
              <a:rPr lang="fr-CA" dirty="0" smtClean="0">
                <a:solidFill>
                  <a:srgbClr val="008000"/>
                </a:solidFill>
                <a:latin typeface="Calibri" charset="0"/>
              </a:rPr>
              <a:t> </a:t>
            </a: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Travail en </a:t>
            </a:r>
            <a:r>
              <a:rPr lang="fr-CA" b="1" dirty="0" smtClean="0">
                <a:latin typeface="Calibri" charset="0"/>
              </a:rPr>
              <a:t>binôme</a:t>
            </a:r>
            <a:r>
              <a:rPr lang="fr-CA" dirty="0" smtClean="0">
                <a:latin typeface="Calibri" charset="0"/>
              </a:rPr>
              <a:t> à l’</a:t>
            </a:r>
            <a:r>
              <a:rPr lang="fr-CA" b="1" u="sng" dirty="0" smtClean="0">
                <a:latin typeface="Calibri" charset="0"/>
              </a:rPr>
              <a:t>oral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dirty="0">
                <a:latin typeface="Calibri" charset="0"/>
              </a:rPr>
              <a:t>: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>
                <a:latin typeface="Calibri" charset="0"/>
              </a:rPr>
              <a:t>C</a:t>
            </a:r>
            <a:r>
              <a:rPr lang="fr-FR" dirty="0" smtClean="0">
                <a:latin typeface="Calibri" charset="0"/>
              </a:rPr>
              <a:t>hacun son tour donne une réponse aux </a:t>
            </a:r>
            <a:r>
              <a:rPr lang="fr-FR" dirty="0">
                <a:latin typeface="Calibri" charset="0"/>
              </a:rPr>
              <a:t>exercices </a:t>
            </a:r>
            <a:r>
              <a:rPr lang="fr-FR" dirty="0" smtClean="0">
                <a:latin typeface="Calibri" charset="0"/>
              </a:rPr>
              <a:t>suivants :</a:t>
            </a: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(MYRIADE 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 smtClean="0">
                <a:latin typeface="Calibri" charset="0"/>
              </a:rPr>
              <a:t>)</a:t>
            </a:r>
            <a:r>
              <a:rPr lang="fr-FR" dirty="0">
                <a:latin typeface="Calibri" charset="0"/>
              </a:rPr>
              <a:t> </a:t>
            </a:r>
            <a:r>
              <a:rPr lang="fr-FR" b="1" dirty="0" smtClean="0">
                <a:latin typeface="Calibri" charset="0"/>
              </a:rPr>
              <a:t>Ex 1, 2, 3, 5, 6 et </a:t>
            </a:r>
            <a:r>
              <a:rPr lang="fr-FR" b="1" dirty="0">
                <a:latin typeface="Calibri" charset="0"/>
              </a:rPr>
              <a:t>7</a:t>
            </a:r>
            <a:r>
              <a:rPr lang="fr-FR" b="1" dirty="0" smtClean="0">
                <a:latin typeface="Calibri" charset="0"/>
              </a:rPr>
              <a:t> p200</a:t>
            </a:r>
          </a:p>
          <a:p>
            <a:pPr marL="0" indent="0">
              <a:buFont typeface="Arial" charset="0"/>
              <a:buNone/>
            </a:pPr>
            <a:endParaRPr lang="fr-FR" b="1" dirty="0" smtClean="0">
              <a:latin typeface="Calibri" charset="0"/>
            </a:endParaRPr>
          </a:p>
          <a:p>
            <a:pPr>
              <a:buFont typeface="Wingdings" charset="0"/>
              <a:buChar char="à"/>
            </a:pPr>
            <a:r>
              <a:rPr lang="fr-FR" dirty="0" smtClean="0">
                <a:latin typeface="Calibri" charset="0"/>
              </a:rPr>
              <a:t> Compétences : </a:t>
            </a:r>
            <a:r>
              <a:rPr lang="fr-FR" b="1" dirty="0" smtClean="0">
                <a:latin typeface="Calibri" charset="0"/>
              </a:rPr>
              <a:t>calculer</a:t>
            </a:r>
            <a:endParaRPr lang="fr-FR" b="1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620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2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438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u="sng" dirty="0" smtClean="0"/>
              <a:t>Calcul mental </a:t>
            </a:r>
            <a:r>
              <a:rPr lang="fr-CA" dirty="0" smtClean="0"/>
              <a:t>: produit de fractions – 6min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>
                <a:hlinkClick r:id="rId3"/>
              </a:rPr>
              <a:t>http://cm.jeduque.net</a:t>
            </a:r>
            <a:r>
              <a:rPr lang="fr-CA" dirty="0" smtClean="0">
                <a:hlinkClick r:id="rId3"/>
              </a:rPr>
              <a:t>/</a:t>
            </a: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2400" i="1" dirty="0"/>
              <a:t>Cliquer sur l'onglet "Fractions", puis dans "multiplications, division" cliquer sur "Produit de deux fractions positives"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03614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32332</TotalTime>
  <Words>678</Words>
  <Application>Microsoft Macintosh PowerPoint</Application>
  <PresentationFormat>Présentation à l'écran (4:3)</PresentationFormat>
  <Paragraphs>144</Paragraphs>
  <Slides>32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3" baseType="lpstr">
      <vt:lpstr>Modèle par défaut</vt:lpstr>
      <vt:lpstr>Présentation PowerPoint</vt:lpstr>
      <vt:lpstr>4ème           Chapitre 7 :  Théorème de PYTHAGORE 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GRANDEURS COMPOSEES</dc:title>
  <dc:creator>jlh</dc:creator>
  <cp:lastModifiedBy>Julie Lai-Hang</cp:lastModifiedBy>
  <cp:revision>350</cp:revision>
  <dcterms:created xsi:type="dcterms:W3CDTF">2011-09-03T06:41:12Z</dcterms:created>
  <dcterms:modified xsi:type="dcterms:W3CDTF">2018-10-28T16:54:12Z</dcterms:modified>
</cp:coreProperties>
</file>