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embeddings/oleObject1.bin" ContentType="application/vnd.openxmlformats-officedocument.oleObject"/>
  <Override PartName="/ppt/notesSlides/notesSlide9.xml" ContentType="application/vnd.openxmlformats-officedocument.presentationml.notesSlide+xml"/>
  <Override PartName="/ppt/embeddings/oleObject2.bin" ContentType="application/vnd.openxmlformats-officedocument.oleObject"/>
  <Override PartName="/ppt/notesSlides/notesSlide10.xml" ContentType="application/vnd.openxmlformats-officedocument.presentationml.notesSlide+xml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370" r:id="rId2"/>
    <p:sldId id="371" r:id="rId3"/>
    <p:sldId id="372" r:id="rId4"/>
    <p:sldId id="330" r:id="rId5"/>
    <p:sldId id="256" r:id="rId6"/>
    <p:sldId id="368" r:id="rId7"/>
    <p:sldId id="348" r:id="rId8"/>
    <p:sldId id="385" r:id="rId9"/>
    <p:sldId id="386" r:id="rId10"/>
    <p:sldId id="387" r:id="rId11"/>
    <p:sldId id="320" r:id="rId12"/>
    <p:sldId id="373" r:id="rId13"/>
    <p:sldId id="374" r:id="rId14"/>
    <p:sldId id="375" r:id="rId15"/>
    <p:sldId id="376" r:id="rId16"/>
    <p:sldId id="388" r:id="rId17"/>
    <p:sldId id="352" r:id="rId18"/>
    <p:sldId id="369" r:id="rId19"/>
    <p:sldId id="377" r:id="rId20"/>
    <p:sldId id="389" r:id="rId21"/>
    <p:sldId id="384" r:id="rId22"/>
    <p:sldId id="393" r:id="rId23"/>
    <p:sldId id="392" r:id="rId24"/>
    <p:sldId id="391" r:id="rId25"/>
    <p:sldId id="390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9900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46" autoAdjust="0"/>
    <p:restoredTop sz="94660"/>
  </p:normalViewPr>
  <p:slideViewPr>
    <p:cSldViewPr>
      <p:cViewPr varScale="1">
        <p:scale>
          <a:sx n="84" d="100"/>
          <a:sy n="84" d="100"/>
        </p:scale>
        <p:origin x="-80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C2497F4-1E1D-2042-8CE4-5A3D4304B0B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93129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CA" dirty="0" smtClean="0"/>
              <a:t>4G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E96A03-597D-C647-BA35-A177E2C7BC1E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CA" dirty="0" smtClean="0"/>
              <a:t>4D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88710B1-E6A1-A743-B6E7-47F4BDB2C683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CA" dirty="0" smtClean="0"/>
              <a:t>4J 3</a:t>
            </a:r>
            <a:r>
              <a:rPr lang="fr-CA" smtClean="0"/>
              <a:t>) losange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979FDE-8283-8D40-94DB-557F89221EE9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CA" dirty="0" smtClean="0"/>
              <a:t>4D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BCCD2D-F9F1-A34E-B927-BAE81AEE6AD8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CA" dirty="0" smtClean="0"/>
              <a:t>4G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E96A03-597D-C647-BA35-A177E2C7BC1E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CA" dirty="0" smtClean="0"/>
              <a:t>4J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979FDE-8283-8D40-94DB-557F89221EE9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CA" dirty="0" smtClean="0"/>
              <a:t>4D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BCCD2D-F9F1-A34E-B927-BAE81AEE6AD8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88710B1-E6A1-A743-B6E7-47F4BDB2C683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CA" dirty="0" smtClean="0"/>
              <a:t>4G 3) carré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88710B1-E6A1-A743-B6E7-47F4BDB2C683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fr-CA" dirty="0" smtClean="0"/>
              <a:t>4J 3) changer </a:t>
            </a:r>
            <a:r>
              <a:rPr lang="fr-CA" dirty="0" err="1" smtClean="0"/>
              <a:t>cdg</a:t>
            </a:r>
            <a:r>
              <a:rPr lang="fr-CA" dirty="0" smtClean="0"/>
              <a:t> côtés </a:t>
            </a:r>
            <a:r>
              <a:rPr lang="fr-CA" dirty="0" smtClean="0"/>
              <a:t>opposés </a:t>
            </a:r>
            <a:r>
              <a:rPr lang="fr-CA" dirty="0" smtClean="0">
                <a:sym typeface="Wingdings"/>
              </a:rPr>
              <a:t> </a:t>
            </a:r>
            <a:r>
              <a:rPr lang="fr-CA" dirty="0" err="1" smtClean="0">
                <a:sym typeface="Wingdings"/>
              </a:rPr>
              <a:t>rect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88710B1-E6A1-A743-B6E7-47F4BDB2C683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DF075-1B85-0647-B3F3-B460BF0F2B7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5489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B343D-DFC8-E644-909D-C4A9FA028C8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9534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8260C-1080-5544-9593-783416CEFE3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9819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7E37C-D6B7-5842-A3CA-8A2755B480A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8495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B20F1-D97A-E74E-8E42-3B8CBE464B4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267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6AEEC-A834-F64D-BF70-6204F1B7213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2019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E1F41-D7E1-EC4E-8662-551BC086F6D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3590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FD752-0BB9-8D44-B961-D959A473FF1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9893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90623-3720-BD45-961E-2B3124A84B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8002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FF0E7-380C-3E4A-B188-7D51B336058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114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271A9-2A8D-7248-98A6-9B191D15D67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27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A6260EC-5A42-1947-AB39-B950D63EF4D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image" Target="../media/image1.png"/><Relationship Id="rId5" Type="http://schemas.openxmlformats.org/officeDocument/2006/relationships/image" Target="../media/image8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1.png"/><Relationship Id="rId5" Type="http://schemas.openxmlformats.org/officeDocument/2006/relationships/image" Target="../media/image8.png"/><Relationship Id="rId6" Type="http://schemas.openxmlformats.org/officeDocument/2006/relationships/oleObject" Target="../embeddings/oleObject2.bin"/><Relationship Id="rId7" Type="http://schemas.openxmlformats.org/officeDocument/2006/relationships/image" Target="../media/image9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image" Target="../media/image1.png"/><Relationship Id="rId5" Type="http://schemas.openxmlformats.org/officeDocument/2006/relationships/image" Target="../media/image11.png"/><Relationship Id="rId6" Type="http://schemas.openxmlformats.org/officeDocument/2006/relationships/oleObject" Target="../embeddings/oleObject3.bin"/><Relationship Id="rId7" Type="http://schemas.openxmlformats.org/officeDocument/2006/relationships/image" Target="../media/image10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r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fr-CA" i="1" u="sng" dirty="0">
                <a:latin typeface="Calibri" charset="0"/>
              </a:rPr>
              <a:t>Interrogation</a:t>
            </a:r>
          </a:p>
        </p:txBody>
      </p:sp>
      <p:sp>
        <p:nvSpPr>
          <p:cNvPr id="63490" name="Espace réservé du contenu 2"/>
          <p:cNvSpPr>
            <a:spLocks noGrp="1"/>
          </p:cNvSpPr>
          <p:nvPr>
            <p:ph idx="1"/>
          </p:nvPr>
        </p:nvSpPr>
        <p:spPr>
          <a:xfrm>
            <a:off x="323850" y="908050"/>
            <a:ext cx="8640763" cy="5400675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1) a) Écrire la condition d’utilisation de la propriété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« </a:t>
            </a:r>
            <a:r>
              <a:rPr lang="fr-CA" sz="2800" b="1" dirty="0">
                <a:solidFill>
                  <a:srgbClr val="008000"/>
                </a:solidFill>
                <a:latin typeface="Calibri" charset="0"/>
              </a:rPr>
              <a:t>Si</a:t>
            </a:r>
            <a:r>
              <a:rPr lang="fr-CA" sz="2800" dirty="0">
                <a:latin typeface="Calibri" charset="0"/>
              </a:rPr>
              <a:t> un nombre est divisible par 5 </a:t>
            </a:r>
            <a:r>
              <a:rPr lang="fr-CA" sz="2800" b="1" dirty="0">
                <a:solidFill>
                  <a:srgbClr val="FF0000"/>
                </a:solidFill>
                <a:latin typeface="Calibri" charset="0"/>
              </a:rPr>
              <a:t>alors</a:t>
            </a:r>
            <a:r>
              <a:rPr lang="fr-CA" sz="2800" dirty="0">
                <a:latin typeface="Calibri" charset="0"/>
              </a:rPr>
              <a:t> il se termine par 0 ou 5 ».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1)b) Écrire sa propriété réciproque. 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2) Écrire une propriété concernant les cotés du rectangle.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2800" dirty="0">
              <a:latin typeface="Calibri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3) Écrire la propriété permettant de 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reconnaître le quadrilatère suivant :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2800" dirty="0">
              <a:latin typeface="Calibri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4) Écrire la structure d’une 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démonstration à un pas.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3000" dirty="0">
              <a:latin typeface="Calibri" charset="0"/>
            </a:endParaRPr>
          </a:p>
        </p:txBody>
      </p:sp>
      <p:pic>
        <p:nvPicPr>
          <p:cNvPr id="63491" name="Image 4" descr="Capture d’écran 2016-04-10 à 16.14.3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24387">
            <a:off x="6305550" y="4062413"/>
            <a:ext cx="1744663" cy="169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07521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r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fr-CA" b="1" i="1" u="sng" dirty="0">
                <a:solidFill>
                  <a:srgbClr val="009900"/>
                </a:solidFill>
                <a:latin typeface="Calibri" charset="0"/>
              </a:rPr>
              <a:t>Correction Interrogation</a:t>
            </a:r>
            <a:endParaRPr lang="fr-CA" i="1" u="sng" dirty="0">
              <a:latin typeface="Calibri" charset="0"/>
            </a:endParaRPr>
          </a:p>
        </p:txBody>
      </p:sp>
      <p:sp>
        <p:nvSpPr>
          <p:cNvPr id="67586" name="Espace réservé du contenu 2"/>
          <p:cNvSpPr>
            <a:spLocks noGrp="1"/>
          </p:cNvSpPr>
          <p:nvPr>
            <p:ph idx="1"/>
          </p:nvPr>
        </p:nvSpPr>
        <p:spPr>
          <a:xfrm>
            <a:off x="323850" y="908050"/>
            <a:ext cx="8640763" cy="5400675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1) a) Écrire la condition d’utilisation de la propriété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« </a:t>
            </a:r>
            <a:r>
              <a:rPr lang="fr-CA" sz="2800" b="1" dirty="0">
                <a:solidFill>
                  <a:srgbClr val="008000"/>
                </a:solidFill>
                <a:latin typeface="Calibri" charset="0"/>
              </a:rPr>
              <a:t>Si</a:t>
            </a:r>
            <a:r>
              <a:rPr lang="fr-CA" sz="2800" dirty="0">
                <a:latin typeface="Calibri" charset="0"/>
              </a:rPr>
              <a:t> un nombre est divisible par 5 </a:t>
            </a:r>
            <a:r>
              <a:rPr lang="fr-CA" sz="2800" b="1" dirty="0">
                <a:solidFill>
                  <a:srgbClr val="FF0000"/>
                </a:solidFill>
                <a:latin typeface="Calibri" charset="0"/>
              </a:rPr>
              <a:t>alors</a:t>
            </a:r>
            <a:r>
              <a:rPr lang="fr-CA" sz="2800" dirty="0">
                <a:latin typeface="Calibri" charset="0"/>
              </a:rPr>
              <a:t> il se termine par 0 ou 5 ».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1)b) Écrire sa propriété réciproque. 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2) Écrire une propriété concernant les angles du losange.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2800" dirty="0">
              <a:latin typeface="Calibri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3) Écrire la propriété permettant de 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reconnaître le quadrilatère suivant :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2800" dirty="0">
              <a:latin typeface="Calibri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4) Écrire la structure d’une 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démonstration à un pas.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3000" dirty="0">
              <a:latin typeface="Calibri" charset="0"/>
            </a:endParaRPr>
          </a:p>
        </p:txBody>
      </p:sp>
      <p:pic>
        <p:nvPicPr>
          <p:cNvPr id="67587" name="Image 4" descr="Capture d’écran 2016-04-10 à 16.14.3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24387">
            <a:off x="6305550" y="4062413"/>
            <a:ext cx="1744663" cy="169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3622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908720"/>
            <a:ext cx="8424936" cy="4857403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i="1" u="sng" dirty="0" smtClean="0">
                <a:cs typeface="+mn-cs"/>
              </a:rPr>
              <a:t>Définition :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dirty="0" smtClean="0">
                <a:cs typeface="+mn-cs"/>
              </a:rPr>
              <a:t>Un </a:t>
            </a:r>
            <a:r>
              <a:rPr lang="fr-CA" b="1" u="sng" dirty="0" smtClean="0">
                <a:solidFill>
                  <a:srgbClr val="FF0000"/>
                </a:solidFill>
                <a:cs typeface="+mn-cs"/>
              </a:rPr>
              <a:t>tableau</a:t>
            </a:r>
            <a:r>
              <a:rPr lang="fr-CA" u="sng" dirty="0">
                <a:solidFill>
                  <a:srgbClr val="FF0000"/>
                </a:solidFill>
                <a:cs typeface="+mn-cs"/>
              </a:rPr>
              <a:t> </a:t>
            </a:r>
            <a:r>
              <a:rPr lang="fr-CA" b="1" u="sng" dirty="0" smtClean="0">
                <a:solidFill>
                  <a:srgbClr val="FF0000"/>
                </a:solidFill>
                <a:cs typeface="+mn-cs"/>
              </a:rPr>
              <a:t>de proportionnalité</a:t>
            </a:r>
            <a:r>
              <a:rPr lang="fr-CA" dirty="0" smtClean="0">
                <a:cs typeface="+mn-cs"/>
              </a:rPr>
              <a:t> est un tableau dans lequel</a:t>
            </a:r>
            <a:r>
              <a:rPr lang="fr-CA" dirty="0">
                <a:cs typeface="+mn-cs"/>
              </a:rPr>
              <a:t> </a:t>
            </a:r>
            <a:r>
              <a:rPr lang="fr-CA" dirty="0" smtClean="0">
                <a:cs typeface="+mn-cs"/>
              </a:rPr>
              <a:t>on obtient les nombres d’une ligne en </a:t>
            </a:r>
            <a:r>
              <a:rPr lang="fr-CA" dirty="0" smtClean="0">
                <a:solidFill>
                  <a:srgbClr val="0000FF"/>
                </a:solidFill>
                <a:cs typeface="+mn-cs"/>
              </a:rPr>
              <a:t>multipliant</a:t>
            </a:r>
            <a:r>
              <a:rPr lang="fr-CA" dirty="0" smtClean="0">
                <a:cs typeface="+mn-cs"/>
              </a:rPr>
              <a:t> ceux de l’autre ligne par un </a:t>
            </a:r>
            <a:r>
              <a:rPr lang="fr-CA" dirty="0" smtClean="0">
                <a:solidFill>
                  <a:srgbClr val="0000FF"/>
                </a:solidFill>
                <a:cs typeface="+mn-cs"/>
              </a:rPr>
              <a:t>même nombre</a:t>
            </a:r>
            <a:r>
              <a:rPr lang="fr-CA" dirty="0" smtClean="0">
                <a:cs typeface="+mn-cs"/>
              </a:rPr>
              <a:t>, appelé </a:t>
            </a:r>
            <a:r>
              <a:rPr lang="fr-CA" u="sng" dirty="0" smtClean="0">
                <a:solidFill>
                  <a:srgbClr val="FF0000"/>
                </a:solidFill>
                <a:cs typeface="+mn-cs"/>
              </a:rPr>
              <a:t>coefficient de proportionnalité.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893175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>
                <a:solidFill>
                  <a:srgbClr val="0000FF"/>
                </a:solidFill>
                <a:latin typeface="Calibri" charset="0"/>
              </a:rPr>
              <a:t>Activité :</a:t>
            </a:r>
            <a:endParaRPr lang="fr-CA" dirty="0">
              <a:solidFill>
                <a:srgbClr val="008000"/>
              </a:solidFill>
              <a:latin typeface="Calibri" charset="0"/>
            </a:endParaRPr>
          </a:p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dirty="0" smtClean="0">
                <a:latin typeface="Calibri" charset="0"/>
              </a:rPr>
              <a:t>Travail </a:t>
            </a:r>
            <a:r>
              <a:rPr lang="fr-CA" b="1" dirty="0" smtClean="0">
                <a:latin typeface="Calibri" charset="0"/>
              </a:rPr>
              <a:t>seul</a:t>
            </a:r>
            <a:r>
              <a:rPr lang="fr-CA" dirty="0" smtClean="0">
                <a:latin typeface="Calibri" charset="0"/>
              </a:rPr>
              <a:t> puis </a:t>
            </a:r>
            <a:r>
              <a:rPr lang="fr-CA" b="1" dirty="0" smtClean="0">
                <a:latin typeface="Calibri" charset="0"/>
              </a:rPr>
              <a:t>en</a:t>
            </a:r>
            <a:r>
              <a:rPr lang="fr-CA" dirty="0" smtClean="0">
                <a:latin typeface="Calibri" charset="0"/>
              </a:rPr>
              <a:t> </a:t>
            </a:r>
            <a:r>
              <a:rPr lang="fr-CA" b="1" dirty="0">
                <a:latin typeface="Calibri" charset="0"/>
              </a:rPr>
              <a:t>binôme</a:t>
            </a:r>
            <a:r>
              <a:rPr lang="fr-CA" dirty="0">
                <a:latin typeface="Calibri" charset="0"/>
              </a:rPr>
              <a:t> et à </a:t>
            </a:r>
            <a:r>
              <a:rPr lang="fr-CA" b="1" dirty="0">
                <a:latin typeface="Calibri" charset="0"/>
              </a:rPr>
              <a:t>l’écrit</a:t>
            </a:r>
            <a:r>
              <a:rPr lang="fr-CA" dirty="0">
                <a:latin typeface="Calibri" charset="0"/>
              </a:rPr>
              <a:t> :</a:t>
            </a:r>
          </a:p>
          <a:p>
            <a:pPr marL="0" indent="0">
              <a:buFont typeface="Arial" charset="0"/>
              <a:buNone/>
            </a:pP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dirty="0">
                <a:latin typeface="Calibri" charset="0"/>
              </a:rPr>
              <a:t>Avec </a:t>
            </a:r>
            <a:r>
              <a:rPr lang="fr-FR" dirty="0" smtClean="0">
                <a:latin typeface="Calibri" charset="0"/>
              </a:rPr>
              <a:t>l’</a:t>
            </a:r>
            <a:r>
              <a:rPr lang="fr-FR" u="sng" dirty="0" smtClean="0">
                <a:latin typeface="Calibri" charset="0"/>
              </a:rPr>
              <a:t>activité 1 p134 </a:t>
            </a:r>
            <a:r>
              <a:rPr lang="fr-FR" dirty="0" smtClean="0">
                <a:latin typeface="Calibri" charset="0"/>
              </a:rPr>
              <a:t>(Myriade 4</a:t>
            </a:r>
            <a:r>
              <a:rPr lang="fr-FR" baseline="30000" dirty="0" smtClean="0">
                <a:latin typeface="Calibri" charset="0"/>
              </a:rPr>
              <a:t>ème</a:t>
            </a:r>
            <a:r>
              <a:rPr lang="fr-FR" dirty="0" smtClean="0">
                <a:latin typeface="Calibri" charset="0"/>
              </a:rPr>
              <a:t>), </a:t>
            </a:r>
          </a:p>
          <a:p>
            <a:pPr marL="0" indent="0">
              <a:buFont typeface="Arial" charset="0"/>
              <a:buNone/>
            </a:pPr>
            <a:r>
              <a:rPr lang="fr-FR" dirty="0" smtClean="0">
                <a:latin typeface="Calibri" charset="0"/>
              </a:rPr>
              <a:t>faire </a:t>
            </a:r>
            <a:r>
              <a:rPr lang="fr-FR" b="1" i="1" dirty="0" smtClean="0">
                <a:latin typeface="Calibri" charset="0"/>
              </a:rPr>
              <a:t>question 1)</a:t>
            </a:r>
            <a:r>
              <a:rPr lang="fr-FR" dirty="0" smtClean="0">
                <a:latin typeface="Calibri" charset="0"/>
              </a:rPr>
              <a:t>.</a:t>
            </a: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126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893175" cy="619125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u="sng" dirty="0">
                <a:latin typeface="Calibri" charset="0"/>
              </a:rPr>
              <a:t>A</a:t>
            </a:r>
            <a:r>
              <a:rPr lang="fr-FR" u="sng" dirty="0" smtClean="0">
                <a:latin typeface="Calibri" charset="0"/>
              </a:rPr>
              <a:t>ctivité 1 p134 </a:t>
            </a:r>
            <a:r>
              <a:rPr lang="fr-FR" dirty="0" smtClean="0">
                <a:latin typeface="Calibri" charset="0"/>
              </a:rPr>
              <a:t>(Myriade 4</a:t>
            </a:r>
            <a:r>
              <a:rPr lang="fr-FR" baseline="30000" dirty="0" smtClean="0">
                <a:latin typeface="Calibri" charset="0"/>
              </a:rPr>
              <a:t>ème</a:t>
            </a:r>
            <a:r>
              <a:rPr lang="fr-FR" dirty="0" smtClean="0">
                <a:latin typeface="Calibri" charset="0"/>
              </a:rPr>
              <a:t>), </a:t>
            </a:r>
          </a:p>
          <a:p>
            <a:pPr marL="0" indent="0">
              <a:buFont typeface="Arial" charset="0"/>
              <a:buNone/>
            </a:pPr>
            <a:r>
              <a:rPr lang="fr-FR" dirty="0" smtClean="0">
                <a:latin typeface="Calibri" charset="0"/>
              </a:rPr>
              <a:t>faire </a:t>
            </a:r>
            <a:r>
              <a:rPr lang="fr-FR" b="1" i="1" dirty="0" smtClean="0">
                <a:latin typeface="Calibri" charset="0"/>
              </a:rPr>
              <a:t>question 1)</a:t>
            </a:r>
            <a:r>
              <a:rPr lang="fr-FR" dirty="0" smtClean="0">
                <a:latin typeface="Calibri" charset="0"/>
              </a:rPr>
              <a:t>.</a:t>
            </a: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  <p:pic>
        <p:nvPicPr>
          <p:cNvPr id="2" name="Image 1" descr="Capture d’écran 2017-09-10 à 15.01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32856"/>
            <a:ext cx="8768569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251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893175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>
                <a:solidFill>
                  <a:srgbClr val="0000FF"/>
                </a:solidFill>
                <a:latin typeface="Calibri" charset="0"/>
              </a:rPr>
              <a:t>Activité :</a:t>
            </a:r>
            <a:endParaRPr lang="fr-CA" dirty="0">
              <a:solidFill>
                <a:srgbClr val="008000"/>
              </a:solidFill>
              <a:latin typeface="Calibri" charset="0"/>
            </a:endParaRPr>
          </a:p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dirty="0" smtClean="0">
                <a:latin typeface="Calibri" charset="0"/>
              </a:rPr>
              <a:t>Travail </a:t>
            </a:r>
            <a:r>
              <a:rPr lang="fr-CA" b="1" dirty="0" smtClean="0">
                <a:latin typeface="Calibri" charset="0"/>
              </a:rPr>
              <a:t>seul</a:t>
            </a:r>
            <a:r>
              <a:rPr lang="fr-CA" dirty="0" smtClean="0">
                <a:latin typeface="Calibri" charset="0"/>
              </a:rPr>
              <a:t> puis </a:t>
            </a:r>
            <a:r>
              <a:rPr lang="fr-CA" b="1" dirty="0" smtClean="0">
                <a:latin typeface="Calibri" charset="0"/>
              </a:rPr>
              <a:t>en</a:t>
            </a:r>
            <a:r>
              <a:rPr lang="fr-CA" dirty="0" smtClean="0">
                <a:latin typeface="Calibri" charset="0"/>
              </a:rPr>
              <a:t> </a:t>
            </a:r>
            <a:r>
              <a:rPr lang="fr-CA" b="1" dirty="0">
                <a:latin typeface="Calibri" charset="0"/>
              </a:rPr>
              <a:t>binôme</a:t>
            </a:r>
            <a:r>
              <a:rPr lang="fr-CA" dirty="0">
                <a:latin typeface="Calibri" charset="0"/>
              </a:rPr>
              <a:t> et à </a:t>
            </a:r>
            <a:r>
              <a:rPr lang="fr-CA" b="1" dirty="0">
                <a:latin typeface="Calibri" charset="0"/>
              </a:rPr>
              <a:t>l’écrit</a:t>
            </a:r>
            <a:r>
              <a:rPr lang="fr-CA" dirty="0">
                <a:latin typeface="Calibri" charset="0"/>
              </a:rPr>
              <a:t> :</a:t>
            </a:r>
          </a:p>
          <a:p>
            <a:pPr marL="0" indent="0">
              <a:buFont typeface="Arial" charset="0"/>
              <a:buNone/>
            </a:pP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dirty="0">
                <a:latin typeface="Calibri" charset="0"/>
              </a:rPr>
              <a:t>Avec </a:t>
            </a:r>
            <a:r>
              <a:rPr lang="fr-FR" dirty="0" smtClean="0">
                <a:latin typeface="Calibri" charset="0"/>
              </a:rPr>
              <a:t>l’</a:t>
            </a:r>
            <a:r>
              <a:rPr lang="fr-FR" u="sng" dirty="0" smtClean="0">
                <a:latin typeface="Calibri" charset="0"/>
              </a:rPr>
              <a:t>activité 1 p134 </a:t>
            </a:r>
            <a:r>
              <a:rPr lang="fr-FR" dirty="0" smtClean="0">
                <a:latin typeface="Calibri" charset="0"/>
              </a:rPr>
              <a:t>(Myriade 4</a:t>
            </a:r>
            <a:r>
              <a:rPr lang="fr-FR" baseline="30000" dirty="0" smtClean="0">
                <a:latin typeface="Calibri" charset="0"/>
              </a:rPr>
              <a:t>ème</a:t>
            </a:r>
            <a:r>
              <a:rPr lang="fr-FR" dirty="0" smtClean="0">
                <a:latin typeface="Calibri" charset="0"/>
              </a:rPr>
              <a:t>), </a:t>
            </a:r>
          </a:p>
          <a:p>
            <a:pPr marL="0" indent="0">
              <a:buFont typeface="Arial" charset="0"/>
              <a:buNone/>
            </a:pPr>
            <a:r>
              <a:rPr lang="fr-FR" dirty="0" smtClean="0">
                <a:latin typeface="Calibri" charset="0"/>
              </a:rPr>
              <a:t>faire </a:t>
            </a:r>
            <a:r>
              <a:rPr lang="fr-FR" b="1" i="1" dirty="0" smtClean="0">
                <a:latin typeface="Calibri" charset="0"/>
              </a:rPr>
              <a:t>question 2)</a:t>
            </a:r>
            <a:r>
              <a:rPr lang="fr-FR" dirty="0" smtClean="0">
                <a:latin typeface="Calibri" charset="0"/>
              </a:rPr>
              <a:t>.</a:t>
            </a: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867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893175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>
                <a:solidFill>
                  <a:srgbClr val="0000FF"/>
                </a:solidFill>
                <a:latin typeface="Calibri" charset="0"/>
              </a:rPr>
              <a:t>Activité :</a:t>
            </a:r>
            <a:endParaRPr lang="fr-CA" dirty="0">
              <a:solidFill>
                <a:srgbClr val="008000"/>
              </a:solidFill>
              <a:latin typeface="Calibri" charset="0"/>
            </a:endParaRPr>
          </a:p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dirty="0" smtClean="0">
                <a:latin typeface="Calibri" charset="0"/>
              </a:rPr>
              <a:t>Travail </a:t>
            </a:r>
            <a:r>
              <a:rPr lang="fr-CA" b="1" dirty="0" smtClean="0">
                <a:latin typeface="Calibri" charset="0"/>
              </a:rPr>
              <a:t>seul</a:t>
            </a:r>
            <a:r>
              <a:rPr lang="fr-CA" dirty="0" smtClean="0">
                <a:latin typeface="Calibri" charset="0"/>
              </a:rPr>
              <a:t> puis </a:t>
            </a:r>
            <a:r>
              <a:rPr lang="fr-CA" b="1" dirty="0" smtClean="0">
                <a:latin typeface="Calibri" charset="0"/>
              </a:rPr>
              <a:t>en</a:t>
            </a:r>
            <a:r>
              <a:rPr lang="fr-CA" dirty="0" smtClean="0">
                <a:latin typeface="Calibri" charset="0"/>
              </a:rPr>
              <a:t> </a:t>
            </a:r>
            <a:r>
              <a:rPr lang="fr-CA" b="1" dirty="0">
                <a:latin typeface="Calibri" charset="0"/>
              </a:rPr>
              <a:t>binôme</a:t>
            </a:r>
            <a:r>
              <a:rPr lang="fr-CA" dirty="0">
                <a:latin typeface="Calibri" charset="0"/>
              </a:rPr>
              <a:t> et à </a:t>
            </a:r>
            <a:r>
              <a:rPr lang="fr-CA" b="1" dirty="0">
                <a:latin typeface="Calibri" charset="0"/>
              </a:rPr>
              <a:t>l’écrit</a:t>
            </a:r>
            <a:r>
              <a:rPr lang="fr-CA" dirty="0">
                <a:latin typeface="Calibri" charset="0"/>
              </a:rPr>
              <a:t> :</a:t>
            </a:r>
          </a:p>
          <a:p>
            <a:pPr marL="0" indent="0">
              <a:buFont typeface="Arial" charset="0"/>
              <a:buNone/>
            </a:pP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dirty="0">
                <a:latin typeface="Calibri" charset="0"/>
              </a:rPr>
              <a:t>Avec </a:t>
            </a:r>
            <a:r>
              <a:rPr lang="fr-FR" dirty="0" smtClean="0">
                <a:latin typeface="Calibri" charset="0"/>
              </a:rPr>
              <a:t>l’</a:t>
            </a:r>
            <a:r>
              <a:rPr lang="fr-FR" u="sng" dirty="0" smtClean="0">
                <a:latin typeface="Calibri" charset="0"/>
              </a:rPr>
              <a:t>activité 1 p134 </a:t>
            </a:r>
            <a:r>
              <a:rPr lang="fr-FR" dirty="0" smtClean="0">
                <a:latin typeface="Calibri" charset="0"/>
              </a:rPr>
              <a:t>(Myriade 4</a:t>
            </a:r>
            <a:r>
              <a:rPr lang="fr-FR" baseline="30000" dirty="0" smtClean="0">
                <a:latin typeface="Calibri" charset="0"/>
              </a:rPr>
              <a:t>ème</a:t>
            </a:r>
            <a:r>
              <a:rPr lang="fr-FR" dirty="0" smtClean="0">
                <a:latin typeface="Calibri" charset="0"/>
              </a:rPr>
              <a:t>), </a:t>
            </a:r>
          </a:p>
          <a:p>
            <a:pPr marL="0" indent="0">
              <a:buFont typeface="Arial" charset="0"/>
              <a:buNone/>
            </a:pPr>
            <a:r>
              <a:rPr lang="fr-FR" dirty="0" smtClean="0">
                <a:latin typeface="Calibri" charset="0"/>
              </a:rPr>
              <a:t>faire </a:t>
            </a:r>
            <a:r>
              <a:rPr lang="fr-FR" b="1" i="1" smtClean="0">
                <a:latin typeface="Calibri" charset="0"/>
              </a:rPr>
              <a:t>question 3)</a:t>
            </a:r>
            <a:r>
              <a:rPr lang="fr-FR" dirty="0" smtClean="0">
                <a:latin typeface="Calibri" charset="0"/>
              </a:rPr>
              <a:t>.</a:t>
            </a: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869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893175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>
                <a:solidFill>
                  <a:srgbClr val="0000FF"/>
                </a:solidFill>
                <a:latin typeface="Calibri" charset="0"/>
              </a:rPr>
              <a:t>Activité :</a:t>
            </a:r>
            <a:endParaRPr lang="fr-CA" dirty="0">
              <a:solidFill>
                <a:srgbClr val="008000"/>
              </a:solidFill>
              <a:latin typeface="Calibri" charset="0"/>
            </a:endParaRPr>
          </a:p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dirty="0" smtClean="0">
                <a:latin typeface="Calibri" charset="0"/>
              </a:rPr>
              <a:t>Travail </a:t>
            </a:r>
            <a:r>
              <a:rPr lang="fr-CA" b="1" dirty="0" smtClean="0">
                <a:latin typeface="Calibri" charset="0"/>
              </a:rPr>
              <a:t>en</a:t>
            </a:r>
            <a:r>
              <a:rPr lang="fr-CA" dirty="0" smtClean="0">
                <a:latin typeface="Calibri" charset="0"/>
              </a:rPr>
              <a:t> </a:t>
            </a:r>
            <a:r>
              <a:rPr lang="fr-CA" b="1" dirty="0">
                <a:latin typeface="Calibri" charset="0"/>
              </a:rPr>
              <a:t>binôme</a:t>
            </a:r>
            <a:r>
              <a:rPr lang="fr-CA" dirty="0">
                <a:latin typeface="Calibri" charset="0"/>
              </a:rPr>
              <a:t> et à </a:t>
            </a:r>
            <a:r>
              <a:rPr lang="fr-CA" b="1" dirty="0">
                <a:latin typeface="Calibri" charset="0"/>
              </a:rPr>
              <a:t>l’écrit</a:t>
            </a:r>
            <a:r>
              <a:rPr lang="fr-CA" dirty="0">
                <a:latin typeface="Calibri" charset="0"/>
              </a:rPr>
              <a:t> :</a:t>
            </a:r>
          </a:p>
          <a:p>
            <a:pPr marL="0" indent="0">
              <a:buFont typeface="Arial" charset="0"/>
              <a:buNone/>
            </a:pP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dirty="0">
                <a:latin typeface="Calibri" charset="0"/>
              </a:rPr>
              <a:t>Avec la synthèse </a:t>
            </a:r>
            <a:r>
              <a:rPr lang="fr-FR" dirty="0" smtClean="0">
                <a:latin typeface="Calibri" charset="0"/>
              </a:rPr>
              <a:t>ch3</a:t>
            </a:r>
            <a:r>
              <a:rPr lang="fr-FR" dirty="0">
                <a:latin typeface="Calibri" charset="0"/>
              </a:rPr>
              <a:t>, </a:t>
            </a:r>
            <a:r>
              <a:rPr lang="fr-FR" dirty="0" smtClean="0">
                <a:latin typeface="Calibri" charset="0"/>
              </a:rPr>
              <a:t>compléter </a:t>
            </a:r>
            <a:r>
              <a:rPr lang="fr-FR" b="1" i="1" dirty="0" smtClean="0">
                <a:latin typeface="Calibri" charset="0"/>
              </a:rPr>
              <a:t>Exemple 1 (Méthode </a:t>
            </a:r>
            <a:r>
              <a:rPr lang="fr-FR" b="1" i="1" dirty="0">
                <a:latin typeface="Calibri" charset="0"/>
              </a:rPr>
              <a:t>3</a:t>
            </a:r>
            <a:r>
              <a:rPr lang="fr-FR" b="1" i="1" dirty="0" smtClean="0">
                <a:latin typeface="Calibri" charset="0"/>
              </a:rPr>
              <a:t>)</a:t>
            </a:r>
            <a:r>
              <a:rPr lang="fr-FR" dirty="0" smtClean="0">
                <a:latin typeface="Calibri" charset="0"/>
              </a:rPr>
              <a:t> </a:t>
            </a:r>
            <a:r>
              <a:rPr lang="fr-FR" dirty="0">
                <a:latin typeface="Calibri" charset="0"/>
              </a:rPr>
              <a:t>et </a:t>
            </a:r>
            <a:r>
              <a:rPr lang="fr-FR" b="1" i="1" dirty="0">
                <a:latin typeface="Calibri" charset="0"/>
              </a:rPr>
              <a:t>Exemple </a:t>
            </a:r>
            <a:r>
              <a:rPr lang="fr-FR" b="1" i="1" dirty="0" smtClean="0">
                <a:latin typeface="Calibri" charset="0"/>
              </a:rPr>
              <a:t>2</a:t>
            </a:r>
            <a:r>
              <a:rPr lang="fr-FR" dirty="0" smtClean="0">
                <a:latin typeface="Calibri" charset="0"/>
              </a:rPr>
              <a:t>.</a:t>
            </a: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832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3</a:t>
            </a: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7099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fr-CA" i="1" u="sng">
                <a:latin typeface="Calibri" charset="0"/>
              </a:rPr>
              <a:t>Recherche</a:t>
            </a:r>
          </a:p>
        </p:txBody>
      </p:sp>
      <p:sp>
        <p:nvSpPr>
          <p:cNvPr id="24579" name="Espace réservé du contenu 2"/>
          <p:cNvSpPr>
            <a:spLocks noGrp="1"/>
          </p:cNvSpPr>
          <p:nvPr>
            <p:ph idx="1"/>
          </p:nvPr>
        </p:nvSpPr>
        <p:spPr>
          <a:xfrm>
            <a:off x="323850" y="908050"/>
            <a:ext cx="8640763" cy="5070475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 smtClean="0">
                <a:latin typeface="Calibri" charset="0"/>
              </a:rPr>
              <a:t>1) Calculer :	</a:t>
            </a:r>
          </a:p>
          <a:p>
            <a:pPr marL="0" indent="0" algn="ctr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 smtClean="0">
                <a:latin typeface="Calibri" charset="0"/>
              </a:rPr>
              <a:t>A </a:t>
            </a:r>
            <a:r>
              <a:rPr lang="fr-CA" sz="2800" dirty="0">
                <a:latin typeface="Calibri" charset="0"/>
              </a:rPr>
              <a:t>= –5 – (–12</a:t>
            </a:r>
            <a:r>
              <a:rPr lang="fr-CA" sz="2800" dirty="0" smtClean="0">
                <a:latin typeface="Calibri" charset="0"/>
              </a:rPr>
              <a:t>)	B </a:t>
            </a:r>
            <a:r>
              <a:rPr lang="fr-CA" sz="2800" dirty="0">
                <a:latin typeface="Calibri" charset="0"/>
              </a:rPr>
              <a:t>= –</a:t>
            </a:r>
            <a:r>
              <a:rPr lang="fr-CA" sz="2800" dirty="0" smtClean="0">
                <a:latin typeface="Calibri" charset="0"/>
              </a:rPr>
              <a:t>4 – (–6 – 8) </a:t>
            </a:r>
            <a:r>
              <a:rPr lang="fr-CA" sz="2800" dirty="0">
                <a:latin typeface="Calibri" charset="0"/>
              </a:rPr>
              <a:t>–</a:t>
            </a:r>
            <a:r>
              <a:rPr lang="fr-CA" sz="2800" dirty="0" smtClean="0">
                <a:latin typeface="Calibri" charset="0"/>
              </a:rPr>
              <a:t> (5 – 9)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 smtClean="0">
                <a:latin typeface="Calibri" charset="0"/>
              </a:rPr>
              <a:t>2</a:t>
            </a:r>
            <a:r>
              <a:rPr lang="fr-CA" sz="2800" dirty="0">
                <a:latin typeface="Calibri" charset="0"/>
              </a:rPr>
              <a:t>) Écrire </a:t>
            </a:r>
            <a:r>
              <a:rPr lang="fr-CA" sz="2800" dirty="0" smtClean="0">
                <a:latin typeface="Calibri" charset="0"/>
              </a:rPr>
              <a:t>les propriétés permettant de donner la nature des quadrilatères suivants :</a:t>
            </a:r>
            <a:endParaRPr lang="fr-CA" sz="2800" dirty="0">
              <a:latin typeface="Calibri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3000" dirty="0">
              <a:latin typeface="Calibri" charset="0"/>
            </a:endParaRPr>
          </a:p>
        </p:txBody>
      </p:sp>
      <p:pic>
        <p:nvPicPr>
          <p:cNvPr id="3" name="Image 2" descr="carré2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70272">
            <a:off x="1798666" y="3359698"/>
            <a:ext cx="1905000" cy="2654300"/>
          </a:xfrm>
          <a:prstGeom prst="rect">
            <a:avLst/>
          </a:prstGeom>
        </p:spPr>
      </p:pic>
      <p:pic>
        <p:nvPicPr>
          <p:cNvPr id="4" name="Image 3" descr="rect2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73961">
            <a:off x="5441973" y="3011943"/>
            <a:ext cx="1841500" cy="273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4647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785671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 smtClean="0">
                <a:solidFill>
                  <a:srgbClr val="0000FF"/>
                </a:solidFill>
                <a:latin typeface="Calibri" charset="0"/>
              </a:rPr>
              <a:t>Exercices :</a:t>
            </a:r>
            <a:r>
              <a:rPr lang="fr-CA" dirty="0" smtClean="0">
                <a:solidFill>
                  <a:srgbClr val="008000"/>
                </a:solidFill>
                <a:latin typeface="Calibri" charset="0"/>
              </a:rPr>
              <a:t> </a:t>
            </a:r>
          </a:p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dirty="0" smtClean="0">
                <a:latin typeface="Calibri" charset="0"/>
              </a:rPr>
              <a:t>Travail </a:t>
            </a:r>
            <a:r>
              <a:rPr lang="fr-CA" b="1" dirty="0">
                <a:latin typeface="Calibri" charset="0"/>
              </a:rPr>
              <a:t>seul</a:t>
            </a:r>
            <a:r>
              <a:rPr lang="fr-CA" dirty="0">
                <a:latin typeface="Calibri" charset="0"/>
              </a:rPr>
              <a:t> </a:t>
            </a:r>
            <a:r>
              <a:rPr lang="fr-CA" dirty="0" smtClean="0">
                <a:latin typeface="Calibri" charset="0"/>
              </a:rPr>
              <a:t>puis en </a:t>
            </a:r>
            <a:r>
              <a:rPr lang="fr-CA" b="1" dirty="0" smtClean="0">
                <a:latin typeface="Calibri" charset="0"/>
              </a:rPr>
              <a:t>binôme</a:t>
            </a:r>
            <a:r>
              <a:rPr lang="fr-CA" dirty="0" smtClean="0">
                <a:latin typeface="Calibri" charset="0"/>
              </a:rPr>
              <a:t> à l’</a:t>
            </a:r>
            <a:r>
              <a:rPr lang="fr-CA" b="1" u="sng" dirty="0" smtClean="0">
                <a:latin typeface="Calibri" charset="0"/>
              </a:rPr>
              <a:t>écrit</a:t>
            </a:r>
            <a:r>
              <a:rPr lang="fr-CA" dirty="0" smtClean="0">
                <a:latin typeface="Calibri" charset="0"/>
              </a:rPr>
              <a:t> </a:t>
            </a:r>
            <a:r>
              <a:rPr lang="fr-CA" dirty="0">
                <a:latin typeface="Calibri" charset="0"/>
              </a:rPr>
              <a:t>:</a:t>
            </a:r>
          </a:p>
          <a:p>
            <a:pPr marL="0" indent="0">
              <a:buFont typeface="Arial" charset="0"/>
              <a:buNone/>
            </a:pPr>
            <a:endParaRPr lang="fr-FR" dirty="0" smtClean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dirty="0" smtClean="0">
                <a:latin typeface="Calibri" charset="0"/>
              </a:rPr>
              <a:t>(MYRIADE 4</a:t>
            </a:r>
            <a:r>
              <a:rPr lang="fr-FR" baseline="30000" dirty="0" smtClean="0">
                <a:latin typeface="Calibri" charset="0"/>
              </a:rPr>
              <a:t>ème</a:t>
            </a:r>
            <a:r>
              <a:rPr lang="fr-FR" dirty="0">
                <a:latin typeface="Calibri" charset="0"/>
              </a:rPr>
              <a:t>)</a:t>
            </a:r>
            <a:endParaRPr lang="fr-FR" dirty="0" smtClean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dirty="0" smtClean="0">
                <a:latin typeface="Calibri" charset="0"/>
              </a:rPr>
              <a:t>Calculs utilisant l’égalité des produits en croix : Ex 3, 4, 8 p138</a:t>
            </a:r>
          </a:p>
          <a:p>
            <a:pPr marL="0" indent="0">
              <a:buFont typeface="Arial" charset="0"/>
              <a:buNone/>
            </a:pPr>
            <a:r>
              <a:rPr lang="fr-FR" dirty="0" smtClean="0">
                <a:latin typeface="Calibri" charset="0"/>
                <a:sym typeface="Wingdings"/>
              </a:rPr>
              <a:t> </a:t>
            </a:r>
            <a:r>
              <a:rPr lang="fr-FR" dirty="0" smtClean="0">
                <a:latin typeface="Calibri" charset="0"/>
              </a:rPr>
              <a:t>Compétences : calculer</a:t>
            </a:r>
          </a:p>
          <a:p>
            <a:pPr marL="0" indent="0">
              <a:buNone/>
            </a:pPr>
            <a:r>
              <a:rPr lang="fr-FR" dirty="0" smtClean="0">
                <a:latin typeface="Calibri" charset="0"/>
              </a:rPr>
              <a:t>Problèmes concrets : Ex 10, 14, 17 et 18 p139</a:t>
            </a:r>
          </a:p>
          <a:p>
            <a:pPr marL="0" indent="0">
              <a:buNone/>
            </a:pPr>
            <a:r>
              <a:rPr lang="fr-FR" dirty="0">
                <a:latin typeface="Calibri" charset="0"/>
                <a:sym typeface="Wingdings"/>
              </a:rPr>
              <a:t> </a:t>
            </a:r>
            <a:r>
              <a:rPr lang="fr-FR" dirty="0">
                <a:latin typeface="Calibri" charset="0"/>
              </a:rPr>
              <a:t>Compétences : </a:t>
            </a:r>
            <a:r>
              <a:rPr lang="fr-FR" dirty="0" smtClean="0">
                <a:latin typeface="Calibri" charset="0"/>
              </a:rPr>
              <a:t>calculer – raisonner </a:t>
            </a:r>
            <a:r>
              <a:rPr lang="fr-FR" dirty="0">
                <a:latin typeface="Calibri" charset="0"/>
              </a:rPr>
              <a:t>– </a:t>
            </a:r>
            <a:r>
              <a:rPr lang="fr-FR" dirty="0" smtClean="0">
                <a:latin typeface="Calibri" charset="0"/>
              </a:rPr>
              <a:t> communiquer</a:t>
            </a:r>
            <a:endParaRPr lang="fr-FR" dirty="0">
              <a:latin typeface="Calibri" charset="0"/>
            </a:endParaRPr>
          </a:p>
          <a:p>
            <a:pPr marL="0" indent="0">
              <a:buNone/>
            </a:pP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339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r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fr-CA" i="1" u="sng">
                <a:latin typeface="Calibri" charset="0"/>
              </a:rPr>
              <a:t>Interrogation</a:t>
            </a:r>
          </a:p>
        </p:txBody>
      </p:sp>
      <p:sp>
        <p:nvSpPr>
          <p:cNvPr id="65538" name="Espace réservé du contenu 2"/>
          <p:cNvSpPr>
            <a:spLocks noGrp="1"/>
          </p:cNvSpPr>
          <p:nvPr>
            <p:ph idx="1"/>
          </p:nvPr>
        </p:nvSpPr>
        <p:spPr>
          <a:xfrm>
            <a:off x="323850" y="908050"/>
            <a:ext cx="8640763" cy="5400675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1) a) Écrire la conclusion de la propriété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« </a:t>
            </a:r>
            <a:r>
              <a:rPr lang="fr-CA" sz="2800" b="1">
                <a:solidFill>
                  <a:srgbClr val="008000"/>
                </a:solidFill>
                <a:latin typeface="Calibri" charset="0"/>
              </a:rPr>
              <a:t>Si</a:t>
            </a:r>
            <a:r>
              <a:rPr lang="fr-CA" sz="2800">
                <a:latin typeface="Calibri" charset="0"/>
              </a:rPr>
              <a:t> un nombre est divisible par 5 </a:t>
            </a:r>
            <a:r>
              <a:rPr lang="fr-CA" sz="2800" b="1">
                <a:solidFill>
                  <a:srgbClr val="FF0000"/>
                </a:solidFill>
                <a:latin typeface="Calibri" charset="0"/>
              </a:rPr>
              <a:t>alors</a:t>
            </a:r>
            <a:r>
              <a:rPr lang="fr-CA" sz="2800">
                <a:latin typeface="Calibri" charset="0"/>
              </a:rPr>
              <a:t> il se termine par 0 ou 5 ».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1)b) Écrire sa propriété réciproque. 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2) Écrire une propriété concernant les cotés du losange.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2800">
              <a:latin typeface="Calibri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3) Écrire la propriété permettant de 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reconnaître le quadrilatère suivant :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2800">
              <a:latin typeface="Calibri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4) Écrire la structure d’une 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démonstration à un pas.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3000">
              <a:latin typeface="Calibri" charset="0"/>
            </a:endParaRPr>
          </a:p>
        </p:txBody>
      </p:sp>
      <p:pic>
        <p:nvPicPr>
          <p:cNvPr id="65539" name="Image 4" descr="Capture d’écran 2016-04-10 à 16.14.3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24387">
            <a:off x="6305550" y="4062413"/>
            <a:ext cx="1744663" cy="169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71204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4</a:t>
            </a:r>
          </a:p>
        </p:txBody>
      </p:sp>
    </p:spTree>
    <p:extLst>
      <p:ext uri="{BB962C8B-B14F-4D97-AF65-F5344CB8AC3E}">
        <p14:creationId xmlns:p14="http://schemas.microsoft.com/office/powerpoint/2010/main" val="28918491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fr-CA" b="1" u="sng" dirty="0">
                <a:solidFill>
                  <a:srgbClr val="0000FF"/>
                </a:solidFill>
                <a:latin typeface="Calibri" charset="0"/>
              </a:rPr>
              <a:t>Interrogation</a:t>
            </a:r>
          </a:p>
        </p:txBody>
      </p:sp>
      <p:sp>
        <p:nvSpPr>
          <p:cNvPr id="24579" name="Espace réservé du contenu 2"/>
          <p:cNvSpPr>
            <a:spLocks noGrp="1"/>
          </p:cNvSpPr>
          <p:nvPr>
            <p:ph idx="1"/>
          </p:nvPr>
        </p:nvSpPr>
        <p:spPr>
          <a:xfrm>
            <a:off x="323850" y="908050"/>
            <a:ext cx="8640763" cy="5689302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 smtClean="0">
                <a:latin typeface="Calibri" charset="0"/>
              </a:rPr>
              <a:t>1) Effectuer en détaillant les calculs :	</a:t>
            </a:r>
          </a:p>
          <a:p>
            <a:pPr marL="0" indent="0" algn="ctr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 smtClean="0">
                <a:latin typeface="Calibri" charset="0"/>
              </a:rPr>
              <a:t>A </a:t>
            </a:r>
            <a:r>
              <a:rPr lang="fr-CA" sz="2800" dirty="0">
                <a:latin typeface="Calibri" charset="0"/>
              </a:rPr>
              <a:t>= </a:t>
            </a:r>
            <a:r>
              <a:rPr lang="fr-CA" sz="2800" dirty="0" smtClean="0">
                <a:latin typeface="Calibri" charset="0"/>
              </a:rPr>
              <a:t>6 </a:t>
            </a:r>
            <a:r>
              <a:rPr lang="fr-CA" sz="2800" dirty="0">
                <a:latin typeface="Calibri" charset="0"/>
              </a:rPr>
              <a:t>– </a:t>
            </a:r>
            <a:r>
              <a:rPr lang="fr-CA" sz="2800" dirty="0" smtClean="0">
                <a:latin typeface="Calibri" charset="0"/>
              </a:rPr>
              <a:t>(+15)		B </a:t>
            </a:r>
            <a:r>
              <a:rPr lang="fr-CA" sz="2800" dirty="0">
                <a:latin typeface="Calibri" charset="0"/>
              </a:rPr>
              <a:t>= </a:t>
            </a:r>
            <a:r>
              <a:rPr lang="fr-CA" sz="2800" dirty="0" smtClean="0">
                <a:latin typeface="Calibri" charset="0"/>
              </a:rPr>
              <a:t>11 – (–</a:t>
            </a:r>
            <a:r>
              <a:rPr lang="fr-CA" sz="2800" dirty="0">
                <a:latin typeface="Calibri" charset="0"/>
              </a:rPr>
              <a:t>5</a:t>
            </a:r>
            <a:r>
              <a:rPr lang="fr-CA" sz="2800" dirty="0" smtClean="0">
                <a:latin typeface="Calibri" charset="0"/>
              </a:rPr>
              <a:t> – (–6)) </a:t>
            </a:r>
            <a:r>
              <a:rPr lang="fr-CA" sz="2800" dirty="0">
                <a:latin typeface="Calibri" charset="0"/>
              </a:rPr>
              <a:t>–</a:t>
            </a:r>
            <a:r>
              <a:rPr lang="fr-CA" sz="2800" dirty="0" smtClean="0">
                <a:latin typeface="Calibri" charset="0"/>
              </a:rPr>
              <a:t> (–</a:t>
            </a:r>
            <a:r>
              <a:rPr lang="fr-CA" sz="2800" dirty="0">
                <a:latin typeface="Calibri" charset="0"/>
              </a:rPr>
              <a:t>8</a:t>
            </a:r>
            <a:r>
              <a:rPr lang="fr-CA" sz="2800" dirty="0" smtClean="0">
                <a:latin typeface="Calibri" charset="0"/>
              </a:rPr>
              <a:t> </a:t>
            </a:r>
            <a:r>
              <a:rPr lang="fr-CA" sz="2800" dirty="0">
                <a:latin typeface="Calibri" charset="0"/>
              </a:rPr>
              <a:t>+</a:t>
            </a:r>
            <a:r>
              <a:rPr lang="fr-CA" sz="2800" dirty="0" smtClean="0">
                <a:latin typeface="Calibri" charset="0"/>
              </a:rPr>
              <a:t> 11)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fr-CA" sz="2800" dirty="0" smtClean="0">
                <a:latin typeface="Calibri" charset="0"/>
              </a:rPr>
              <a:t>2</a:t>
            </a:r>
            <a:r>
              <a:rPr lang="fr-CA" sz="2800" dirty="0">
                <a:latin typeface="Calibri" charset="0"/>
              </a:rPr>
              <a:t>) Écrire une propriété concernant les </a:t>
            </a:r>
            <a:r>
              <a:rPr lang="fr-CA" sz="2800" dirty="0" smtClean="0">
                <a:latin typeface="Calibri" charset="0"/>
              </a:rPr>
              <a:t>angles </a:t>
            </a:r>
            <a:r>
              <a:rPr lang="fr-CA" sz="2800" dirty="0">
                <a:latin typeface="Calibri" charset="0"/>
              </a:rPr>
              <a:t>du </a:t>
            </a:r>
            <a:r>
              <a:rPr lang="fr-CA" sz="2800" dirty="0" smtClean="0">
                <a:latin typeface="Calibri" charset="0"/>
              </a:rPr>
              <a:t>parallélogramme.</a:t>
            </a:r>
            <a:endParaRPr lang="fr-CA" sz="2800" dirty="0">
              <a:latin typeface="Calibri" charset="0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 smtClean="0">
                <a:latin typeface="Calibri" charset="0"/>
              </a:rPr>
              <a:t>3) </a:t>
            </a:r>
            <a:r>
              <a:rPr lang="fr-CA" sz="2800" dirty="0">
                <a:latin typeface="Calibri" charset="0"/>
              </a:rPr>
              <a:t>Écrire </a:t>
            </a:r>
            <a:r>
              <a:rPr lang="fr-CA" sz="2800" dirty="0" smtClean="0">
                <a:latin typeface="Calibri" charset="0"/>
              </a:rPr>
              <a:t>la propriété permettant de donner la nature du quadrilatère ci-contre :</a:t>
            </a:r>
            <a:endParaRPr lang="fr-CA" sz="2800" dirty="0">
              <a:latin typeface="Calibri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3000" dirty="0" smtClean="0">
              <a:latin typeface="Calibri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3000" dirty="0">
              <a:latin typeface="Calibri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3000" dirty="0">
              <a:latin typeface="Calibri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fr-CA" sz="2800" dirty="0">
                <a:latin typeface="Calibri" charset="0"/>
              </a:rPr>
              <a:t>4) </a:t>
            </a:r>
            <a:r>
              <a:rPr lang="fr-CA" sz="2800" dirty="0" smtClean="0">
                <a:latin typeface="Calibri" charset="0"/>
              </a:rPr>
              <a:t>Si               </a:t>
            </a:r>
            <a:r>
              <a:rPr lang="fr-CA" sz="2800" dirty="0">
                <a:latin typeface="Calibri" charset="0"/>
              </a:rPr>
              <a:t>, écrire l’égalité des produits en croix correspondante.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3000" dirty="0">
              <a:latin typeface="Calibri" charset="0"/>
            </a:endParaRPr>
          </a:p>
        </p:txBody>
      </p:sp>
      <p:pic>
        <p:nvPicPr>
          <p:cNvPr id="5" name="Image 4" descr="carré3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5150">
            <a:off x="5346867" y="3989903"/>
            <a:ext cx="2349766" cy="1486961"/>
          </a:xfrm>
          <a:prstGeom prst="rect">
            <a:avLst/>
          </a:prstGeom>
        </p:spPr>
      </p:pic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6296610"/>
              </p:ext>
            </p:extLst>
          </p:nvPr>
        </p:nvGraphicFramePr>
        <p:xfrm>
          <a:off x="1117154" y="5301993"/>
          <a:ext cx="1150590" cy="8633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…quation" r:id="rId6" imgW="558800" imgH="419100" progId="Equation.3">
                  <p:embed/>
                </p:oleObj>
              </mc:Choice>
              <mc:Fallback>
                <p:oleObj name="…quation" r:id="rId6" imgW="5588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17154" y="5301993"/>
                        <a:ext cx="1150590" cy="8633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82923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fr-CA" b="1" u="sng" dirty="0">
                <a:solidFill>
                  <a:srgbClr val="0000FF"/>
                </a:solidFill>
                <a:latin typeface="Calibri" charset="0"/>
              </a:rPr>
              <a:t>Interrogation</a:t>
            </a:r>
          </a:p>
        </p:txBody>
      </p:sp>
      <p:sp>
        <p:nvSpPr>
          <p:cNvPr id="24579" name="Espace réservé du contenu 2"/>
          <p:cNvSpPr>
            <a:spLocks noGrp="1"/>
          </p:cNvSpPr>
          <p:nvPr>
            <p:ph idx="1"/>
          </p:nvPr>
        </p:nvSpPr>
        <p:spPr>
          <a:xfrm>
            <a:off x="323850" y="908050"/>
            <a:ext cx="8640763" cy="5689302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 smtClean="0">
                <a:latin typeface="Calibri" charset="0"/>
              </a:rPr>
              <a:t>1) Effectuer en détaillant les calculs :	</a:t>
            </a:r>
          </a:p>
          <a:p>
            <a:pPr marL="0" indent="0" algn="ctr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 smtClean="0">
                <a:latin typeface="Calibri" charset="0"/>
              </a:rPr>
              <a:t>A </a:t>
            </a:r>
            <a:r>
              <a:rPr lang="fr-CA" sz="2800" dirty="0">
                <a:latin typeface="Calibri" charset="0"/>
              </a:rPr>
              <a:t>= 8</a:t>
            </a:r>
            <a:r>
              <a:rPr lang="fr-CA" sz="2800" dirty="0" smtClean="0">
                <a:latin typeface="Calibri" charset="0"/>
              </a:rPr>
              <a:t> </a:t>
            </a:r>
            <a:r>
              <a:rPr lang="fr-CA" sz="2800" dirty="0">
                <a:latin typeface="Calibri" charset="0"/>
              </a:rPr>
              <a:t>– </a:t>
            </a:r>
            <a:r>
              <a:rPr lang="fr-CA" sz="2800" dirty="0" smtClean="0">
                <a:latin typeface="Calibri" charset="0"/>
              </a:rPr>
              <a:t>(+21)		B </a:t>
            </a:r>
            <a:r>
              <a:rPr lang="fr-CA" sz="2800" dirty="0">
                <a:latin typeface="Calibri" charset="0"/>
              </a:rPr>
              <a:t>= </a:t>
            </a:r>
            <a:r>
              <a:rPr lang="fr-CA" sz="2800" dirty="0" smtClean="0">
                <a:latin typeface="Calibri" charset="0"/>
              </a:rPr>
              <a:t>10 – (–</a:t>
            </a:r>
            <a:r>
              <a:rPr lang="fr-CA" sz="2800" dirty="0">
                <a:latin typeface="Calibri" charset="0"/>
              </a:rPr>
              <a:t>4</a:t>
            </a:r>
            <a:r>
              <a:rPr lang="fr-CA" sz="2800" dirty="0" smtClean="0">
                <a:latin typeface="Calibri" charset="0"/>
              </a:rPr>
              <a:t> – (–9)) </a:t>
            </a:r>
            <a:r>
              <a:rPr lang="fr-CA" sz="2800" dirty="0">
                <a:latin typeface="Calibri" charset="0"/>
              </a:rPr>
              <a:t>–</a:t>
            </a:r>
            <a:r>
              <a:rPr lang="fr-CA" sz="2800" dirty="0" smtClean="0">
                <a:latin typeface="Calibri" charset="0"/>
              </a:rPr>
              <a:t> (–7 </a:t>
            </a:r>
            <a:r>
              <a:rPr lang="fr-CA" sz="2800" dirty="0">
                <a:latin typeface="Calibri" charset="0"/>
              </a:rPr>
              <a:t>+</a:t>
            </a:r>
            <a:r>
              <a:rPr lang="fr-CA" sz="2800" dirty="0" smtClean="0">
                <a:latin typeface="Calibri" charset="0"/>
              </a:rPr>
              <a:t> 13)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fr-CA" sz="2800" dirty="0" smtClean="0">
                <a:latin typeface="Calibri" charset="0"/>
              </a:rPr>
              <a:t>2</a:t>
            </a:r>
            <a:r>
              <a:rPr lang="fr-CA" sz="2800" dirty="0">
                <a:latin typeface="Calibri" charset="0"/>
              </a:rPr>
              <a:t>) Écrire une propriété concernant les </a:t>
            </a:r>
            <a:r>
              <a:rPr lang="fr-CA" sz="2800" dirty="0" smtClean="0">
                <a:latin typeface="Calibri" charset="0"/>
              </a:rPr>
              <a:t>diagonales </a:t>
            </a:r>
            <a:r>
              <a:rPr lang="fr-CA" sz="2800" dirty="0">
                <a:latin typeface="Calibri" charset="0"/>
              </a:rPr>
              <a:t>du </a:t>
            </a:r>
            <a:r>
              <a:rPr lang="fr-CA" sz="2800" dirty="0" smtClean="0">
                <a:latin typeface="Calibri" charset="0"/>
              </a:rPr>
              <a:t>losange.</a:t>
            </a:r>
            <a:endParaRPr lang="fr-CA" sz="2800" dirty="0">
              <a:latin typeface="Calibri" charset="0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 smtClean="0">
                <a:latin typeface="Calibri" charset="0"/>
              </a:rPr>
              <a:t>3) </a:t>
            </a:r>
            <a:r>
              <a:rPr lang="fr-CA" sz="2800" dirty="0">
                <a:latin typeface="Calibri" charset="0"/>
              </a:rPr>
              <a:t>Écrire </a:t>
            </a:r>
            <a:r>
              <a:rPr lang="fr-CA" sz="2800" dirty="0" smtClean="0">
                <a:latin typeface="Calibri" charset="0"/>
              </a:rPr>
              <a:t>la propriété permettant de donner la nature du quadrilatère ci-contre :</a:t>
            </a:r>
            <a:endParaRPr lang="fr-CA" sz="2800" dirty="0">
              <a:latin typeface="Calibri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3000" dirty="0" smtClean="0">
              <a:latin typeface="Calibri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3000" dirty="0">
              <a:latin typeface="Calibri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3000" dirty="0" smtClean="0">
              <a:latin typeface="Calibri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fr-CA" sz="2800" dirty="0" smtClean="0">
                <a:latin typeface="Calibri" charset="0"/>
              </a:rPr>
              <a:t>4</a:t>
            </a:r>
            <a:r>
              <a:rPr lang="fr-CA" sz="2800" dirty="0">
                <a:latin typeface="Calibri" charset="0"/>
              </a:rPr>
              <a:t>) </a:t>
            </a:r>
            <a:r>
              <a:rPr lang="fr-CA" sz="2800" dirty="0" smtClean="0">
                <a:latin typeface="Calibri" charset="0"/>
              </a:rPr>
              <a:t>Si               </a:t>
            </a:r>
            <a:r>
              <a:rPr lang="fr-CA" sz="2800" dirty="0">
                <a:latin typeface="Calibri" charset="0"/>
              </a:rPr>
              <a:t>, écrire l’égalité des produits en croix correspondante.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3000" dirty="0">
              <a:latin typeface="Calibri" charset="0"/>
            </a:endParaRPr>
          </a:p>
        </p:txBody>
      </p:sp>
      <p:pic>
        <p:nvPicPr>
          <p:cNvPr id="5" name="Image 4" descr="carré3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4221">
            <a:off x="5143309" y="3978156"/>
            <a:ext cx="2410313" cy="1525276"/>
          </a:xfrm>
          <a:prstGeom prst="rect">
            <a:avLst/>
          </a:prstGeom>
        </p:spPr>
      </p:pic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3285209"/>
              </p:ext>
            </p:extLst>
          </p:nvPr>
        </p:nvGraphicFramePr>
        <p:xfrm>
          <a:off x="1104900" y="5373712"/>
          <a:ext cx="1176338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…quation" r:id="rId6" imgW="571500" imgH="419100" progId="Equation.3">
                  <p:embed/>
                </p:oleObj>
              </mc:Choice>
              <mc:Fallback>
                <p:oleObj name="…quation" r:id="rId6" imgW="5715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04900" y="5373712"/>
                        <a:ext cx="1176338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336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fr-CA" b="1" u="sng" dirty="0">
                <a:solidFill>
                  <a:srgbClr val="0000FF"/>
                </a:solidFill>
                <a:latin typeface="Calibri" charset="0"/>
              </a:rPr>
              <a:t>Interrogation</a:t>
            </a:r>
          </a:p>
        </p:txBody>
      </p:sp>
      <p:sp>
        <p:nvSpPr>
          <p:cNvPr id="24579" name="Espace réservé du contenu 2"/>
          <p:cNvSpPr>
            <a:spLocks noGrp="1"/>
          </p:cNvSpPr>
          <p:nvPr>
            <p:ph idx="1"/>
          </p:nvPr>
        </p:nvSpPr>
        <p:spPr>
          <a:xfrm>
            <a:off x="323850" y="908050"/>
            <a:ext cx="8640763" cy="5689302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 smtClean="0">
                <a:latin typeface="Calibri" charset="0"/>
              </a:rPr>
              <a:t>1) Effectuer en détaillant les calculs :	</a:t>
            </a:r>
          </a:p>
          <a:p>
            <a:pPr marL="0" indent="0" algn="ctr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 smtClean="0">
                <a:latin typeface="Calibri" charset="0"/>
              </a:rPr>
              <a:t>A </a:t>
            </a:r>
            <a:r>
              <a:rPr lang="fr-CA" sz="2800" dirty="0">
                <a:latin typeface="Calibri" charset="0"/>
              </a:rPr>
              <a:t>= 7</a:t>
            </a:r>
            <a:r>
              <a:rPr lang="fr-CA" sz="2800" dirty="0" smtClean="0">
                <a:latin typeface="Calibri" charset="0"/>
              </a:rPr>
              <a:t> </a:t>
            </a:r>
            <a:r>
              <a:rPr lang="fr-CA" sz="2800" dirty="0">
                <a:latin typeface="Calibri" charset="0"/>
              </a:rPr>
              <a:t>– </a:t>
            </a:r>
            <a:r>
              <a:rPr lang="fr-CA" sz="2800" dirty="0" smtClean="0">
                <a:latin typeface="Calibri" charset="0"/>
              </a:rPr>
              <a:t>(+19)		B </a:t>
            </a:r>
            <a:r>
              <a:rPr lang="fr-CA" sz="2800" dirty="0">
                <a:latin typeface="Calibri" charset="0"/>
              </a:rPr>
              <a:t>= </a:t>
            </a:r>
            <a:r>
              <a:rPr lang="fr-CA" sz="2800" dirty="0" smtClean="0">
                <a:latin typeface="Calibri" charset="0"/>
              </a:rPr>
              <a:t>7 – (–</a:t>
            </a:r>
            <a:r>
              <a:rPr lang="fr-CA" sz="2800" dirty="0">
                <a:latin typeface="Calibri" charset="0"/>
              </a:rPr>
              <a:t>8</a:t>
            </a:r>
            <a:r>
              <a:rPr lang="fr-CA" sz="2800" dirty="0" smtClean="0">
                <a:latin typeface="Calibri" charset="0"/>
              </a:rPr>
              <a:t> – (–6)) </a:t>
            </a:r>
            <a:r>
              <a:rPr lang="fr-CA" sz="2800" dirty="0">
                <a:latin typeface="Calibri" charset="0"/>
              </a:rPr>
              <a:t>–</a:t>
            </a:r>
            <a:r>
              <a:rPr lang="fr-CA" sz="2800" dirty="0" smtClean="0">
                <a:latin typeface="Calibri" charset="0"/>
              </a:rPr>
              <a:t> (</a:t>
            </a:r>
            <a:r>
              <a:rPr lang="fr-CA" sz="2800" dirty="0">
                <a:latin typeface="Calibri" charset="0"/>
              </a:rPr>
              <a:t>–</a:t>
            </a:r>
            <a:r>
              <a:rPr lang="fr-CA" sz="2800" dirty="0" smtClean="0">
                <a:latin typeface="Calibri" charset="0"/>
              </a:rPr>
              <a:t>5 </a:t>
            </a:r>
            <a:r>
              <a:rPr lang="fr-CA" sz="2800" dirty="0">
                <a:latin typeface="Calibri" charset="0"/>
              </a:rPr>
              <a:t>+</a:t>
            </a:r>
            <a:r>
              <a:rPr lang="fr-CA" sz="2800" dirty="0" smtClean="0">
                <a:latin typeface="Calibri" charset="0"/>
              </a:rPr>
              <a:t> 12)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fr-CA" sz="2800" dirty="0" smtClean="0">
                <a:latin typeface="Calibri" charset="0"/>
              </a:rPr>
              <a:t>2</a:t>
            </a:r>
            <a:r>
              <a:rPr lang="fr-CA" sz="2800" dirty="0">
                <a:latin typeface="Calibri" charset="0"/>
              </a:rPr>
              <a:t>) Écrire une propriété concernant les angles du losange.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 smtClean="0">
                <a:latin typeface="Calibri" charset="0"/>
              </a:rPr>
              <a:t>3) Écrire la propriété permettant de donner la nature du quadrilatère ci-contre :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endParaRPr lang="fr-CA" sz="2800" dirty="0" smtClean="0">
              <a:latin typeface="Calibri" charset="0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endParaRPr lang="fr-CA" sz="2800" dirty="0">
              <a:latin typeface="Calibri" charset="0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endParaRPr lang="fr-CA" sz="2800" dirty="0" smtClean="0">
              <a:latin typeface="Calibri" charset="0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 smtClean="0">
                <a:latin typeface="Calibri" charset="0"/>
              </a:rPr>
              <a:t>4) Si              , écrire l’égalité des produits en croix correspondante.</a:t>
            </a:r>
            <a:endParaRPr lang="fr-CA" sz="2800" dirty="0">
              <a:latin typeface="Calibri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3000" dirty="0">
              <a:latin typeface="Calibri" charset="0"/>
            </a:endParaRPr>
          </a:p>
        </p:txBody>
      </p:sp>
      <p:pic>
        <p:nvPicPr>
          <p:cNvPr id="2" name="Image 1" descr="parallélog1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5626">
            <a:off x="5143761" y="3314003"/>
            <a:ext cx="2447764" cy="1564964"/>
          </a:xfrm>
          <a:prstGeom prst="rect">
            <a:avLst/>
          </a:prstGeom>
        </p:spPr>
      </p:pic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1199585"/>
              </p:ext>
            </p:extLst>
          </p:nvPr>
        </p:nvGraphicFramePr>
        <p:xfrm>
          <a:off x="1097082" y="5229200"/>
          <a:ext cx="1098654" cy="929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…quation" r:id="rId6" imgW="495300" imgH="419100" progId="Equation.3">
                  <p:embed/>
                </p:oleObj>
              </mc:Choice>
              <mc:Fallback>
                <p:oleObj name="…quation" r:id="rId6" imgW="4953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97082" y="5229200"/>
                        <a:ext cx="1098654" cy="9296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88646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893175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 smtClean="0">
                <a:solidFill>
                  <a:srgbClr val="009900"/>
                </a:solidFill>
                <a:latin typeface="Calibri" charset="0"/>
              </a:rPr>
              <a:t>Correction Exercices :</a:t>
            </a:r>
            <a:r>
              <a:rPr lang="fr-CA" dirty="0" smtClean="0">
                <a:solidFill>
                  <a:srgbClr val="009900"/>
                </a:solidFill>
                <a:latin typeface="Calibri" charset="0"/>
              </a:rPr>
              <a:t> </a:t>
            </a:r>
          </a:p>
          <a:p>
            <a:pPr marL="0" indent="0">
              <a:buFont typeface="Arial" charset="0"/>
              <a:buNone/>
            </a:pPr>
            <a:endParaRPr lang="fr-FR" dirty="0" smtClean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dirty="0" smtClean="0">
                <a:latin typeface="Calibri" charset="0"/>
              </a:rPr>
              <a:t>(MYRIADE 4</a:t>
            </a:r>
            <a:r>
              <a:rPr lang="fr-FR" baseline="30000" dirty="0" smtClean="0">
                <a:latin typeface="Calibri" charset="0"/>
              </a:rPr>
              <a:t>ème</a:t>
            </a:r>
            <a:r>
              <a:rPr lang="fr-FR" dirty="0">
                <a:latin typeface="Calibri" charset="0"/>
              </a:rPr>
              <a:t>)</a:t>
            </a:r>
            <a:endParaRPr lang="fr-FR" dirty="0" smtClean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dirty="0" smtClean="0">
                <a:latin typeface="Calibri" charset="0"/>
              </a:rPr>
              <a:t>Calculs utilisant l’égalité des produits en croix :</a:t>
            </a:r>
          </a:p>
          <a:p>
            <a:pPr marL="0" indent="0">
              <a:buFont typeface="Arial" charset="0"/>
              <a:buNone/>
            </a:pPr>
            <a:r>
              <a:rPr lang="fr-FR" dirty="0" smtClean="0">
                <a:latin typeface="Calibri" charset="0"/>
              </a:rPr>
              <a:t>Ex 4, 8 p138</a:t>
            </a:r>
          </a:p>
          <a:p>
            <a:pPr marL="0" indent="0">
              <a:buNone/>
            </a:pPr>
            <a:r>
              <a:rPr lang="fr-FR" dirty="0" smtClean="0">
                <a:latin typeface="Calibri" charset="0"/>
              </a:rPr>
              <a:t>Problèmes concrets : Ex 10</a:t>
            </a:r>
            <a:r>
              <a:rPr lang="fr-FR" dirty="0">
                <a:latin typeface="Calibri" charset="0"/>
              </a:rPr>
              <a:t> </a:t>
            </a:r>
            <a:r>
              <a:rPr lang="fr-FR" dirty="0" smtClean="0">
                <a:latin typeface="Calibri" charset="0"/>
              </a:rPr>
              <a:t>p139</a:t>
            </a: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181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893175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sz="2800" dirty="0" smtClean="0">
                <a:latin typeface="Calibri" charset="0"/>
              </a:rPr>
              <a:t>Travail </a:t>
            </a:r>
            <a:r>
              <a:rPr lang="fr-CA" sz="2800" b="1" dirty="0" smtClean="0">
                <a:latin typeface="Calibri" charset="0"/>
              </a:rPr>
              <a:t>seul</a:t>
            </a:r>
            <a:r>
              <a:rPr lang="fr-CA" sz="2800" dirty="0" smtClean="0">
                <a:latin typeface="Calibri" charset="0"/>
              </a:rPr>
              <a:t> puis en </a:t>
            </a:r>
            <a:r>
              <a:rPr lang="fr-CA" sz="2800" b="1" dirty="0" smtClean="0">
                <a:latin typeface="Calibri" charset="0"/>
              </a:rPr>
              <a:t>groupe de 4</a:t>
            </a:r>
            <a:r>
              <a:rPr lang="fr-CA" sz="2800" dirty="0" smtClean="0">
                <a:latin typeface="Calibri" charset="0"/>
              </a:rPr>
              <a:t> à l’</a:t>
            </a:r>
            <a:r>
              <a:rPr lang="fr-CA" sz="2800" b="1" u="sng" dirty="0" smtClean="0">
                <a:latin typeface="Calibri" charset="0"/>
              </a:rPr>
              <a:t>écrit</a:t>
            </a:r>
            <a:r>
              <a:rPr lang="fr-CA" sz="2800" dirty="0" smtClean="0">
                <a:latin typeface="Calibri" charset="0"/>
              </a:rPr>
              <a:t> </a:t>
            </a:r>
            <a:r>
              <a:rPr lang="fr-CA" sz="2800" dirty="0">
                <a:latin typeface="Calibri" charset="0"/>
              </a:rPr>
              <a:t>:</a:t>
            </a:r>
          </a:p>
          <a:p>
            <a:pPr marL="0" indent="0">
              <a:buFont typeface="Arial" charset="0"/>
              <a:buNone/>
            </a:pPr>
            <a:endParaRPr lang="fr-FR" sz="2800" dirty="0" smtClean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sz="2800" dirty="0" smtClean="0">
                <a:latin typeface="Calibri" charset="0"/>
              </a:rPr>
              <a:t>Rédiger les ex suivants sur votre feuille (partie « cours par chapitre » :</a:t>
            </a:r>
            <a:r>
              <a:rPr lang="fr-FR" sz="2800" dirty="0">
                <a:latin typeface="Calibri" charset="0"/>
              </a:rPr>
              <a:t> </a:t>
            </a:r>
            <a:r>
              <a:rPr lang="fr-FR" sz="2800" b="1" dirty="0" smtClean="0">
                <a:latin typeface="Calibri" charset="0"/>
              </a:rPr>
              <a:t>Ex 14 </a:t>
            </a:r>
            <a:r>
              <a:rPr lang="fr-FR" sz="2800" b="1" dirty="0">
                <a:latin typeface="Calibri" charset="0"/>
              </a:rPr>
              <a:t>et 17 </a:t>
            </a:r>
            <a:r>
              <a:rPr lang="fr-FR" sz="2800" b="1" dirty="0" smtClean="0">
                <a:latin typeface="Calibri" charset="0"/>
              </a:rPr>
              <a:t>p139 </a:t>
            </a:r>
            <a:r>
              <a:rPr lang="fr-FR" sz="2800" dirty="0" smtClean="0">
                <a:latin typeface="Calibri" charset="0"/>
              </a:rPr>
              <a:t>(</a:t>
            </a:r>
            <a:r>
              <a:rPr lang="fr-FR" sz="2800" dirty="0">
                <a:latin typeface="Calibri" charset="0"/>
              </a:rPr>
              <a:t>MYRIADE 4</a:t>
            </a:r>
            <a:r>
              <a:rPr lang="fr-FR" sz="2800" baseline="30000" dirty="0">
                <a:latin typeface="Calibri" charset="0"/>
              </a:rPr>
              <a:t>ème</a:t>
            </a:r>
            <a:r>
              <a:rPr lang="fr-FR" sz="2800" dirty="0">
                <a:latin typeface="Calibri" charset="0"/>
              </a:rPr>
              <a:t> </a:t>
            </a:r>
            <a:r>
              <a:rPr lang="fr-FR" sz="2800" dirty="0" smtClean="0">
                <a:latin typeface="Calibri" charset="0"/>
              </a:rPr>
              <a:t>).</a:t>
            </a:r>
          </a:p>
          <a:p>
            <a:pPr marL="0" indent="0">
              <a:buNone/>
            </a:pPr>
            <a:r>
              <a:rPr lang="fr-FR" sz="2800" dirty="0" smtClean="0">
                <a:latin typeface="Calibri" charset="0"/>
              </a:rPr>
              <a:t>A la fin de l’heure, ramassage d’une feuille par groupe de 4 pour évaluation des compétences ci-dessous (c’est moi qui décide quelle feuille je prends)</a:t>
            </a:r>
            <a:endParaRPr lang="fr-FR" sz="2800" dirty="0">
              <a:latin typeface="Calibri" charset="0"/>
            </a:endParaRPr>
          </a:p>
          <a:p>
            <a:pPr marL="0" indent="0">
              <a:buNone/>
            </a:pPr>
            <a:endParaRPr lang="fr-FR" sz="2800" dirty="0" smtClean="0">
              <a:latin typeface="Calibri" charset="0"/>
            </a:endParaRPr>
          </a:p>
          <a:p>
            <a:pPr marL="0" indent="0">
              <a:buNone/>
            </a:pPr>
            <a:r>
              <a:rPr lang="fr-FR" sz="2800" dirty="0" smtClean="0">
                <a:latin typeface="Calibri" charset="0"/>
              </a:rPr>
              <a:t>Ex supplémentaire 18 </a:t>
            </a:r>
            <a:r>
              <a:rPr lang="fr-FR" sz="2800" dirty="0">
                <a:latin typeface="Calibri" charset="0"/>
              </a:rPr>
              <a:t>p139 (MYRIADE 4</a:t>
            </a:r>
            <a:r>
              <a:rPr lang="fr-FR" sz="2800" baseline="30000" dirty="0">
                <a:latin typeface="Calibri" charset="0"/>
              </a:rPr>
              <a:t>ème</a:t>
            </a:r>
            <a:r>
              <a:rPr lang="fr-FR" sz="2800" dirty="0">
                <a:latin typeface="Calibri" charset="0"/>
              </a:rPr>
              <a:t> </a:t>
            </a:r>
            <a:r>
              <a:rPr lang="fr-FR" sz="2800" dirty="0" smtClean="0">
                <a:latin typeface="Calibri" charset="0"/>
              </a:rPr>
              <a:t>)</a:t>
            </a:r>
            <a:endParaRPr lang="fr-FR" sz="2800" dirty="0">
              <a:latin typeface="Calibri" charset="0"/>
            </a:endParaRPr>
          </a:p>
          <a:p>
            <a:pPr marL="0" indent="0">
              <a:buNone/>
            </a:pPr>
            <a:r>
              <a:rPr lang="fr-FR" sz="2800" u="sng" dirty="0">
                <a:latin typeface="Calibri" charset="0"/>
              </a:rPr>
              <a:t>Compétences travaillées :</a:t>
            </a:r>
            <a:r>
              <a:rPr lang="fr-FR" sz="2800" dirty="0">
                <a:latin typeface="Calibri" charset="0"/>
              </a:rPr>
              <a:t> </a:t>
            </a:r>
            <a:r>
              <a:rPr lang="fr-FR" sz="2800" b="1" dirty="0">
                <a:latin typeface="Calibri" charset="0"/>
              </a:rPr>
              <a:t>calculer</a:t>
            </a:r>
            <a:r>
              <a:rPr lang="fr-FR" sz="2800" dirty="0">
                <a:latin typeface="Calibri" charset="0"/>
              </a:rPr>
              <a:t> – </a:t>
            </a:r>
            <a:r>
              <a:rPr lang="fr-FR" sz="2800" b="1" dirty="0">
                <a:latin typeface="Calibri" charset="0"/>
              </a:rPr>
              <a:t>raisonner</a:t>
            </a:r>
            <a:r>
              <a:rPr lang="fr-FR" sz="2800" dirty="0">
                <a:latin typeface="Calibri" charset="0"/>
              </a:rPr>
              <a:t> – </a:t>
            </a:r>
            <a:r>
              <a:rPr lang="fr-FR" sz="2800" dirty="0" smtClean="0">
                <a:latin typeface="Calibri" charset="0"/>
              </a:rPr>
              <a:t> </a:t>
            </a:r>
            <a:r>
              <a:rPr lang="fr-FR" sz="2800" b="1" dirty="0">
                <a:latin typeface="Calibri" charset="0"/>
              </a:rPr>
              <a:t>communiquer</a:t>
            </a:r>
            <a:r>
              <a:rPr lang="fr-FR" sz="2800" dirty="0">
                <a:latin typeface="Calibri" charset="0"/>
              </a:rPr>
              <a:t> </a:t>
            </a:r>
          </a:p>
          <a:p>
            <a:pPr marL="0" indent="0">
              <a:buNone/>
            </a:pPr>
            <a:endParaRPr lang="fr-FR" sz="2800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fr-CA" sz="2800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sz="2800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sz="28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924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r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fr-CA" i="1" u="sng">
                <a:latin typeface="Calibri" charset="0"/>
              </a:rPr>
              <a:t>Interrogation</a:t>
            </a:r>
          </a:p>
        </p:txBody>
      </p:sp>
      <p:sp>
        <p:nvSpPr>
          <p:cNvPr id="67586" name="Espace réservé du contenu 2"/>
          <p:cNvSpPr>
            <a:spLocks noGrp="1"/>
          </p:cNvSpPr>
          <p:nvPr>
            <p:ph idx="1"/>
          </p:nvPr>
        </p:nvSpPr>
        <p:spPr>
          <a:xfrm>
            <a:off x="323850" y="908050"/>
            <a:ext cx="8640763" cy="5400675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1) a) Écrire la condition d’utilisation de la propriété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« </a:t>
            </a:r>
            <a:r>
              <a:rPr lang="fr-CA" sz="2800" b="1">
                <a:solidFill>
                  <a:srgbClr val="008000"/>
                </a:solidFill>
                <a:latin typeface="Calibri" charset="0"/>
              </a:rPr>
              <a:t>Si</a:t>
            </a:r>
            <a:r>
              <a:rPr lang="fr-CA" sz="2800">
                <a:latin typeface="Calibri" charset="0"/>
              </a:rPr>
              <a:t> un nombre est divisible par 5 </a:t>
            </a:r>
            <a:r>
              <a:rPr lang="fr-CA" sz="2800" b="1">
                <a:solidFill>
                  <a:srgbClr val="FF0000"/>
                </a:solidFill>
                <a:latin typeface="Calibri" charset="0"/>
              </a:rPr>
              <a:t>alors</a:t>
            </a:r>
            <a:r>
              <a:rPr lang="fr-CA" sz="2800">
                <a:latin typeface="Calibri" charset="0"/>
              </a:rPr>
              <a:t> il se termine par 0 ou 5 ».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1)b) Écrire sa propriété réciproque. 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2) Écrire une propriété concernant les angles du losange.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2800">
              <a:latin typeface="Calibri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3) Écrire la propriété permettant de 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reconnaître le quadrilatère suivant :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2800">
              <a:latin typeface="Calibri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4) Écrire la structure d’une 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démonstration à un pas.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3000">
              <a:latin typeface="Calibri" charset="0"/>
            </a:endParaRPr>
          </a:p>
        </p:txBody>
      </p:sp>
      <p:pic>
        <p:nvPicPr>
          <p:cNvPr id="67587" name="Image 4" descr="Capture d’écran 2016-04-10 à 16.14.3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24387">
            <a:off x="6305550" y="4062413"/>
            <a:ext cx="1744663" cy="169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3531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1</a:t>
            </a:r>
          </a:p>
        </p:txBody>
      </p:sp>
    </p:spTree>
    <p:extLst>
      <p:ext uri="{BB962C8B-B14F-4D97-AF65-F5344CB8AC3E}">
        <p14:creationId xmlns:p14="http://schemas.microsoft.com/office/powerpoint/2010/main" val="4057745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0325" y="620688"/>
            <a:ext cx="7129463" cy="3168650"/>
          </a:xfrm>
        </p:spPr>
        <p:txBody>
          <a:bodyPr/>
          <a:lstStyle/>
          <a:p>
            <a:pPr eaLnBrk="1" hangingPunct="1">
              <a:defRPr/>
            </a:pPr>
            <a:r>
              <a:rPr lang="fr-FR" sz="4000" dirty="0" smtClean="0">
                <a:latin typeface="Verdana" charset="0"/>
                <a:cs typeface="+mj-cs"/>
              </a:rPr>
              <a:t>4</a:t>
            </a:r>
            <a:r>
              <a:rPr lang="fr-FR" sz="4000" baseline="30000" dirty="0" smtClean="0">
                <a:latin typeface="Verdana" charset="0"/>
                <a:cs typeface="+mj-cs"/>
              </a:rPr>
              <a:t>ème</a:t>
            </a:r>
            <a:r>
              <a:rPr lang="fr-FR" sz="4000" dirty="0">
                <a:latin typeface="Verdana" charset="0"/>
                <a:cs typeface="+mj-cs"/>
              </a:rPr>
              <a:t/>
            </a:r>
            <a:br>
              <a:rPr lang="fr-FR" sz="4000" dirty="0">
                <a:latin typeface="Verdana" charset="0"/>
                <a:cs typeface="+mj-cs"/>
              </a:rPr>
            </a:br>
            <a:r>
              <a:rPr lang="fr-FR" sz="4000" dirty="0" smtClean="0">
                <a:latin typeface="Verdana" charset="0"/>
                <a:cs typeface="+mj-cs"/>
              </a:rPr>
              <a:t/>
            </a:r>
            <a:br>
              <a:rPr lang="fr-FR" sz="4000" dirty="0" smtClean="0">
                <a:latin typeface="Verdana" charset="0"/>
                <a:cs typeface="+mj-cs"/>
              </a:rPr>
            </a:br>
            <a:r>
              <a:rPr lang="fr-FR" sz="4000" b="1" dirty="0" smtClean="0">
                <a:solidFill>
                  <a:srgbClr val="FF0000"/>
                </a:solidFill>
                <a:latin typeface="Verdana" charset="0"/>
                <a:cs typeface="+mj-cs"/>
              </a:rPr>
              <a:t>Chapitre 3 :</a:t>
            </a:r>
            <a:br>
              <a:rPr lang="fr-FR" sz="4000" b="1" dirty="0" smtClean="0">
                <a:solidFill>
                  <a:srgbClr val="FF0000"/>
                </a:solidFill>
                <a:latin typeface="Verdana" charset="0"/>
                <a:cs typeface="+mj-cs"/>
              </a:rPr>
            </a:br>
            <a:r>
              <a:rPr lang="fr-FR" sz="2000" b="1" dirty="0" smtClean="0">
                <a:solidFill>
                  <a:srgbClr val="FF0000"/>
                </a:solidFill>
                <a:latin typeface="Verdana" charset="0"/>
                <a:cs typeface="+mj-cs"/>
              </a:rPr>
              <a:t/>
            </a:r>
            <a:br>
              <a:rPr lang="fr-FR" sz="2000" b="1" dirty="0" smtClean="0">
                <a:solidFill>
                  <a:srgbClr val="FF0000"/>
                </a:solidFill>
                <a:latin typeface="Verdana" charset="0"/>
                <a:cs typeface="+mj-cs"/>
              </a:rPr>
            </a:br>
            <a:r>
              <a:rPr lang="fr-FR" sz="2000" dirty="0" smtClean="0">
                <a:latin typeface="Verdana" charset="0"/>
                <a:cs typeface="+mj-cs"/>
              </a:rPr>
              <a:t> </a:t>
            </a:r>
            <a:r>
              <a:rPr lang="fr-FR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+mj-cs"/>
              </a:rPr>
              <a:t>Proportionnalité (1)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250825" y="333375"/>
            <a:ext cx="8893175" cy="6191250"/>
          </a:xfrm>
        </p:spPr>
        <p:txBody>
          <a:bodyPr/>
          <a:lstStyle/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b="1" u="sng" dirty="0">
                <a:solidFill>
                  <a:srgbClr val="0000FF"/>
                </a:solidFill>
                <a:latin typeface="Calibri" charset="0"/>
              </a:rPr>
              <a:t>Activité :</a:t>
            </a:r>
            <a:endParaRPr lang="fr-CA" dirty="0">
              <a:solidFill>
                <a:srgbClr val="008000"/>
              </a:solidFill>
              <a:latin typeface="Calibri" charset="0"/>
            </a:endParaRPr>
          </a:p>
          <a:p>
            <a:pPr marL="0" indent="0">
              <a:lnSpc>
                <a:spcPct val="130000"/>
              </a:lnSpc>
              <a:buFont typeface="Arial" charset="0"/>
              <a:buNone/>
            </a:pPr>
            <a:r>
              <a:rPr lang="fr-CA" dirty="0" smtClean="0">
                <a:latin typeface="Calibri" charset="0"/>
              </a:rPr>
              <a:t>Travail </a:t>
            </a:r>
            <a:r>
              <a:rPr lang="fr-CA" b="1" dirty="0" smtClean="0">
                <a:latin typeface="Calibri" charset="0"/>
              </a:rPr>
              <a:t>en</a:t>
            </a:r>
            <a:r>
              <a:rPr lang="fr-CA" dirty="0" smtClean="0">
                <a:latin typeface="Calibri" charset="0"/>
              </a:rPr>
              <a:t> </a:t>
            </a:r>
            <a:r>
              <a:rPr lang="fr-CA" b="1" dirty="0">
                <a:latin typeface="Calibri" charset="0"/>
              </a:rPr>
              <a:t>binôme</a:t>
            </a:r>
            <a:r>
              <a:rPr lang="fr-CA" dirty="0">
                <a:latin typeface="Calibri" charset="0"/>
              </a:rPr>
              <a:t> et à </a:t>
            </a:r>
            <a:r>
              <a:rPr lang="fr-CA" b="1" dirty="0">
                <a:latin typeface="Calibri" charset="0"/>
              </a:rPr>
              <a:t>l’écrit</a:t>
            </a:r>
            <a:r>
              <a:rPr lang="fr-CA" dirty="0">
                <a:latin typeface="Calibri" charset="0"/>
              </a:rPr>
              <a:t> :</a:t>
            </a:r>
          </a:p>
          <a:p>
            <a:pPr marL="0" indent="0">
              <a:buFont typeface="Arial" charset="0"/>
              <a:buNone/>
            </a:pP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r>
              <a:rPr lang="fr-FR" dirty="0">
                <a:latin typeface="Calibri" charset="0"/>
              </a:rPr>
              <a:t>Avec la synthèse </a:t>
            </a:r>
            <a:r>
              <a:rPr lang="fr-FR" dirty="0" smtClean="0">
                <a:latin typeface="Calibri" charset="0"/>
              </a:rPr>
              <a:t>ch3</a:t>
            </a:r>
            <a:r>
              <a:rPr lang="fr-FR" dirty="0">
                <a:latin typeface="Calibri" charset="0"/>
              </a:rPr>
              <a:t>, </a:t>
            </a:r>
            <a:r>
              <a:rPr lang="fr-FR" dirty="0" smtClean="0">
                <a:latin typeface="Calibri" charset="0"/>
              </a:rPr>
              <a:t>compléter </a:t>
            </a:r>
            <a:r>
              <a:rPr lang="fr-FR" b="1" i="1" dirty="0">
                <a:latin typeface="Calibri" charset="0"/>
              </a:rPr>
              <a:t>D</a:t>
            </a:r>
            <a:r>
              <a:rPr lang="fr-FR" b="1" i="1" dirty="0" smtClean="0">
                <a:latin typeface="Calibri" charset="0"/>
              </a:rPr>
              <a:t>éfinition </a:t>
            </a:r>
            <a:r>
              <a:rPr lang="fr-FR" dirty="0">
                <a:latin typeface="Calibri" charset="0"/>
              </a:rPr>
              <a:t>et </a:t>
            </a:r>
            <a:r>
              <a:rPr lang="fr-FR" b="1" i="1" dirty="0" smtClean="0">
                <a:latin typeface="Calibri" charset="0"/>
              </a:rPr>
              <a:t>Exemple 1 (Méthode 1 et 2)</a:t>
            </a:r>
            <a:r>
              <a:rPr lang="fr-FR" dirty="0" smtClean="0">
                <a:latin typeface="Calibri" charset="0"/>
              </a:rPr>
              <a:t>.</a:t>
            </a:r>
            <a:endParaRPr lang="fr-FR" dirty="0">
              <a:latin typeface="Calibri" charset="0"/>
            </a:endParaRPr>
          </a:p>
          <a:p>
            <a:pPr marL="0" indent="0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fr-CA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440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2</a:t>
            </a: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063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r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fr-CA" b="1" i="1" u="sng" dirty="0" smtClean="0">
                <a:solidFill>
                  <a:srgbClr val="009900"/>
                </a:solidFill>
                <a:latin typeface="Calibri" charset="0"/>
              </a:rPr>
              <a:t>Correction Interrogation</a:t>
            </a:r>
            <a:endParaRPr lang="fr-CA" b="1" i="1" u="sng" dirty="0">
              <a:solidFill>
                <a:srgbClr val="009900"/>
              </a:solidFill>
              <a:latin typeface="Calibri" charset="0"/>
            </a:endParaRPr>
          </a:p>
        </p:txBody>
      </p:sp>
      <p:sp>
        <p:nvSpPr>
          <p:cNvPr id="63490" name="Espace réservé du contenu 2"/>
          <p:cNvSpPr>
            <a:spLocks noGrp="1"/>
          </p:cNvSpPr>
          <p:nvPr>
            <p:ph idx="1"/>
          </p:nvPr>
        </p:nvSpPr>
        <p:spPr>
          <a:xfrm>
            <a:off x="323850" y="908050"/>
            <a:ext cx="8640763" cy="5400675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1) a) Écrire la condition d’utilisation de la propriété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« </a:t>
            </a:r>
            <a:r>
              <a:rPr lang="fr-CA" sz="2800" b="1" dirty="0">
                <a:solidFill>
                  <a:srgbClr val="008000"/>
                </a:solidFill>
                <a:latin typeface="Calibri" charset="0"/>
              </a:rPr>
              <a:t>Si</a:t>
            </a:r>
            <a:r>
              <a:rPr lang="fr-CA" sz="2800" dirty="0">
                <a:latin typeface="Calibri" charset="0"/>
              </a:rPr>
              <a:t> un nombre est divisible par 5 </a:t>
            </a:r>
            <a:r>
              <a:rPr lang="fr-CA" sz="2800" b="1" dirty="0">
                <a:solidFill>
                  <a:srgbClr val="FF0000"/>
                </a:solidFill>
                <a:latin typeface="Calibri" charset="0"/>
              </a:rPr>
              <a:t>alors</a:t>
            </a:r>
            <a:r>
              <a:rPr lang="fr-CA" sz="2800" dirty="0">
                <a:latin typeface="Calibri" charset="0"/>
              </a:rPr>
              <a:t> il se termine par 0 ou 5 ».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1)b) Écrire sa propriété réciproque. 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2) Écrire une propriété concernant les cotés du rectangle.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2800" dirty="0">
              <a:latin typeface="Calibri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3) Écrire la propriété permettant de 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reconnaître le quadrilatère suivant :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2800" dirty="0">
              <a:latin typeface="Calibri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4) Écrire la structure d’une 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 dirty="0">
                <a:latin typeface="Calibri" charset="0"/>
              </a:rPr>
              <a:t>démonstration à un pas.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3000" dirty="0">
              <a:latin typeface="Calibri" charset="0"/>
            </a:endParaRPr>
          </a:p>
        </p:txBody>
      </p:sp>
      <p:pic>
        <p:nvPicPr>
          <p:cNvPr id="63491" name="Image 4" descr="Capture d’écran 2016-04-10 à 16.14.3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24387">
            <a:off x="6305550" y="4062413"/>
            <a:ext cx="1744663" cy="169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7030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r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fr-CA" b="1" i="1" u="sng" dirty="0">
                <a:solidFill>
                  <a:srgbClr val="009900"/>
                </a:solidFill>
                <a:latin typeface="Calibri" charset="0"/>
              </a:rPr>
              <a:t>Correction Interrogation</a:t>
            </a:r>
            <a:endParaRPr lang="fr-CA" i="1" u="sng" dirty="0">
              <a:latin typeface="Calibri" charset="0"/>
            </a:endParaRPr>
          </a:p>
        </p:txBody>
      </p:sp>
      <p:sp>
        <p:nvSpPr>
          <p:cNvPr id="65538" name="Espace réservé du contenu 2"/>
          <p:cNvSpPr>
            <a:spLocks noGrp="1"/>
          </p:cNvSpPr>
          <p:nvPr>
            <p:ph idx="1"/>
          </p:nvPr>
        </p:nvSpPr>
        <p:spPr>
          <a:xfrm>
            <a:off x="323850" y="908050"/>
            <a:ext cx="8640763" cy="5400675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1) a) Écrire la conclusion de la propriété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« </a:t>
            </a:r>
            <a:r>
              <a:rPr lang="fr-CA" sz="2800" b="1">
                <a:solidFill>
                  <a:srgbClr val="008000"/>
                </a:solidFill>
                <a:latin typeface="Calibri" charset="0"/>
              </a:rPr>
              <a:t>Si</a:t>
            </a:r>
            <a:r>
              <a:rPr lang="fr-CA" sz="2800">
                <a:latin typeface="Calibri" charset="0"/>
              </a:rPr>
              <a:t> un nombre est divisible par 5 </a:t>
            </a:r>
            <a:r>
              <a:rPr lang="fr-CA" sz="2800" b="1">
                <a:solidFill>
                  <a:srgbClr val="FF0000"/>
                </a:solidFill>
                <a:latin typeface="Calibri" charset="0"/>
              </a:rPr>
              <a:t>alors</a:t>
            </a:r>
            <a:r>
              <a:rPr lang="fr-CA" sz="2800">
                <a:latin typeface="Calibri" charset="0"/>
              </a:rPr>
              <a:t> il se termine par 0 ou 5 ».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1)b) Écrire sa propriété réciproque. 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2) Écrire une propriété concernant les cotés du losange.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2800">
              <a:latin typeface="Calibri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3) Écrire la propriété permettant de 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reconnaître le quadrilatère suivant :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2800">
              <a:latin typeface="Calibri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4) Écrire la structure d’une 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fr-CA" sz="2800">
                <a:latin typeface="Calibri" charset="0"/>
              </a:rPr>
              <a:t>démonstration à un pas.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fr-CA" sz="3000">
              <a:latin typeface="Calibri" charset="0"/>
            </a:endParaRPr>
          </a:p>
        </p:txBody>
      </p:sp>
      <p:pic>
        <p:nvPicPr>
          <p:cNvPr id="65539" name="Image 4" descr="Capture d’écran 2016-04-10 à 16.14.3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24387">
            <a:off x="6305550" y="4062413"/>
            <a:ext cx="1744663" cy="169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7794874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8068</TotalTime>
  <Words>424</Words>
  <Application>Microsoft Macintosh PowerPoint</Application>
  <PresentationFormat>Présentation à l'écran (4:3)</PresentationFormat>
  <Paragraphs>181</Paragraphs>
  <Slides>25</Slides>
  <Notes>10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7" baseType="lpstr">
      <vt:lpstr>Modèle par défaut</vt:lpstr>
      <vt:lpstr>…quation</vt:lpstr>
      <vt:lpstr>Interrogation</vt:lpstr>
      <vt:lpstr>Interrogation</vt:lpstr>
      <vt:lpstr>Interrogation</vt:lpstr>
      <vt:lpstr>Présentation PowerPoint</vt:lpstr>
      <vt:lpstr>4ème  Chapitre 3 :   Proportionnalité (1)</vt:lpstr>
      <vt:lpstr>Présentation PowerPoint</vt:lpstr>
      <vt:lpstr>Présentation PowerPoint</vt:lpstr>
      <vt:lpstr>Correction Interrogation</vt:lpstr>
      <vt:lpstr>Correction Interrogation</vt:lpstr>
      <vt:lpstr>Correction Interrogation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Recherche</vt:lpstr>
      <vt:lpstr>Présentation PowerPoint</vt:lpstr>
      <vt:lpstr>Présentation PowerPoint</vt:lpstr>
      <vt:lpstr>Interrogation</vt:lpstr>
      <vt:lpstr>Interrogation</vt:lpstr>
      <vt:lpstr>Interrogation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Chapitre 3 :  GRANDEURS COMPOSEES</dc:title>
  <dc:creator>jlh</dc:creator>
  <cp:lastModifiedBy>Julie Lai-Hang</cp:lastModifiedBy>
  <cp:revision>176</cp:revision>
  <dcterms:created xsi:type="dcterms:W3CDTF">2011-09-03T06:41:12Z</dcterms:created>
  <dcterms:modified xsi:type="dcterms:W3CDTF">2017-09-19T17:34:54Z</dcterms:modified>
</cp:coreProperties>
</file>