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37" r:id="rId2"/>
    <p:sldId id="256" r:id="rId3"/>
    <p:sldId id="343" r:id="rId4"/>
    <p:sldId id="357" r:id="rId5"/>
    <p:sldId id="262" r:id="rId6"/>
    <p:sldId id="338" r:id="rId7"/>
    <p:sldId id="372" r:id="rId8"/>
    <p:sldId id="371" r:id="rId9"/>
    <p:sldId id="370" r:id="rId10"/>
    <p:sldId id="270" r:id="rId11"/>
    <p:sldId id="360" r:id="rId12"/>
    <p:sldId id="339" r:id="rId13"/>
    <p:sldId id="340" r:id="rId14"/>
    <p:sldId id="378" r:id="rId15"/>
    <p:sldId id="373" r:id="rId16"/>
    <p:sldId id="292" r:id="rId17"/>
    <p:sldId id="312" r:id="rId18"/>
    <p:sldId id="341" r:id="rId19"/>
    <p:sldId id="380" r:id="rId20"/>
    <p:sldId id="375" r:id="rId21"/>
    <p:sldId id="351" r:id="rId22"/>
    <p:sldId id="323" r:id="rId23"/>
    <p:sldId id="277" r:id="rId24"/>
  </p:sldIdLst>
  <p:sldSz cx="9144000" cy="6858000" type="screen4x3"/>
  <p:notesSz cx="6794500" cy="9906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63" autoAdjust="0"/>
    <p:restoredTop sz="94660"/>
  </p:normalViewPr>
  <p:slideViewPr>
    <p:cSldViewPr>
      <p:cViewPr varScale="1">
        <p:scale>
          <a:sx n="85" d="100"/>
          <a:sy n="85" d="100"/>
        </p:scale>
        <p:origin x="-2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CA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CA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5BD81D-4221-3A41-A985-9C0CCF8A79A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792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Fichier 4N1 Ex S4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BD81D-4221-3A41-A985-9C0CCF8A79A6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152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6E2DA-4BDF-A34F-84FA-032DF8416D9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81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82DD3A-BC57-FC4A-B9FC-7EB1D9F67D3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8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CFE6E6-D6D4-1B44-892C-7AB0113AED6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81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BF8091-030F-3447-8419-451E580543CF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751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F14CB8-668C-FD4D-953A-EC42CFACE9E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20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32756-4334-F44B-87EC-1A1BF2471AD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27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74C21-ADB5-7746-B696-BEF40A29433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377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D87522-EA01-0441-A0B8-3CB0B12D5A0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78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326F76-EE0A-2A4F-A7B1-3CC86DEEFD1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42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6FDC00-CFAF-8443-87DD-B6F101E1604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60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646EB-66CB-1249-BB45-ABC118DAD49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2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65980A-982D-C046-8DE7-46054C861E7F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ヒラギノ角ゴ Pro W3" charset="0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cm.jeduque.net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matoumatheux.ac-rennes.fr/num/ment800/modele/modele1/somme2relatifs.ht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matoumatheux.ac-rennes.fr/num/ment800/modele/modele1/somme2relatifs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cm.jeduque.ne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://cm.jeduque.net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  <p:extLst>
      <p:ext uri="{BB962C8B-B14F-4D97-AF65-F5344CB8AC3E}">
        <p14:creationId xmlns:p14="http://schemas.microsoft.com/office/powerpoint/2010/main" val="1965488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i="1" u="sng" dirty="0" smtClean="0">
                <a:solidFill>
                  <a:srgbClr val="FF0000"/>
                </a:solidFill>
                <a:latin typeface="Arial" charset="0"/>
              </a:rPr>
              <a:t>Règle :</a:t>
            </a:r>
            <a:endParaRPr lang="fr-FR" i="1" u="sng" dirty="0">
              <a:solidFill>
                <a:srgbClr val="FF0000"/>
              </a:solidFill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altLang="zh-CN" b="1" dirty="0" smtClean="0">
                <a:latin typeface="Arial" charset="0"/>
                <a:ea typeface="宋体" charset="0"/>
                <a:cs typeface="宋体" charset="0"/>
              </a:rPr>
              <a:t>Soustraire un nombre relatif </a:t>
            </a:r>
            <a:r>
              <a:rPr lang="fr-FR" altLang="zh-CN" dirty="0" smtClean="0">
                <a:latin typeface="Arial" charset="0"/>
                <a:ea typeface="宋体" charset="0"/>
                <a:cs typeface="宋体" charset="0"/>
              </a:rPr>
              <a:t>revient</a:t>
            </a:r>
            <a:r>
              <a:rPr lang="fr-FR" altLang="zh-CN" dirty="0">
                <a:latin typeface="Arial" charset="0"/>
                <a:ea typeface="宋体" charset="0"/>
                <a:cs typeface="宋体" charset="0"/>
              </a:rPr>
              <a:t> </a:t>
            </a:r>
            <a:r>
              <a:rPr lang="fr-FR" altLang="zh-CN" dirty="0" smtClean="0">
                <a:latin typeface="Arial" charset="0"/>
                <a:ea typeface="宋体" charset="0"/>
                <a:cs typeface="宋体" charset="0"/>
              </a:rPr>
              <a:t>à additionner son opposé.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363272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u="sng" dirty="0" smtClean="0"/>
              <a:t>Calcul mental : </a:t>
            </a:r>
            <a:r>
              <a:rPr lang="fr-CA" dirty="0" smtClean="0"/>
              <a:t>(soustraction de deux nombres relatifs)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1/		2/		3/		4/		5/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6/</a:t>
            </a:r>
            <a:r>
              <a:rPr lang="fr-CA" dirty="0"/>
              <a:t>		</a:t>
            </a:r>
            <a:r>
              <a:rPr lang="fr-CA" dirty="0" smtClean="0"/>
              <a:t>7/</a:t>
            </a:r>
            <a:r>
              <a:rPr lang="fr-CA" dirty="0"/>
              <a:t>		</a:t>
            </a:r>
            <a:r>
              <a:rPr lang="fr-CA" dirty="0" smtClean="0"/>
              <a:t>8/</a:t>
            </a:r>
            <a:r>
              <a:rPr lang="fr-CA" dirty="0"/>
              <a:t>		</a:t>
            </a:r>
            <a:r>
              <a:rPr lang="fr-CA" dirty="0" smtClean="0"/>
              <a:t>9/</a:t>
            </a:r>
            <a:r>
              <a:rPr lang="fr-CA" dirty="0"/>
              <a:t>		</a:t>
            </a:r>
            <a:r>
              <a:rPr lang="fr-CA" dirty="0" smtClean="0"/>
              <a:t>10/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>
                <a:hlinkClick r:id="rId3"/>
              </a:rPr>
              <a:t>http://cm.jeduque.net/</a:t>
            </a:r>
            <a:endParaRPr lang="fr-CA" dirty="0"/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8328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4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4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4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9752" y="404664"/>
            <a:ext cx="4968552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FF0000"/>
                </a:solidFill>
              </a:rPr>
              <a:t>Addition</a:t>
            </a:r>
            <a:r>
              <a:rPr lang="fr-CA" sz="2800" dirty="0" smtClean="0">
                <a:solidFill>
                  <a:srgbClr val="000000"/>
                </a:solidFill>
              </a:rPr>
              <a:t> de nombres relatifs</a:t>
            </a:r>
            <a:endParaRPr lang="fr-CA" sz="2800" dirty="0">
              <a:solidFill>
                <a:srgbClr val="00000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076056" y="1844824"/>
            <a:ext cx="3312368" cy="79208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dirty="0">
                <a:solidFill>
                  <a:schemeClr val="tx1"/>
                </a:solidFill>
              </a:rPr>
              <a:t>s</a:t>
            </a:r>
            <a:r>
              <a:rPr lang="fr-CA" sz="2800" dirty="0" smtClean="0">
                <a:solidFill>
                  <a:schemeClr val="tx1"/>
                </a:solidFill>
              </a:rPr>
              <a:t>ignes </a:t>
            </a:r>
            <a:r>
              <a:rPr lang="fr-CA" sz="2800" b="1" dirty="0" smtClean="0">
                <a:solidFill>
                  <a:srgbClr val="0000FF"/>
                </a:solidFill>
              </a:rPr>
              <a:t>différents</a:t>
            </a:r>
            <a:r>
              <a:rPr lang="fr-CA" sz="2800" dirty="0" smtClean="0">
                <a:solidFill>
                  <a:srgbClr val="FF6600"/>
                </a:solidFill>
              </a:rPr>
              <a:t> 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835968" y="1772816"/>
            <a:ext cx="2736304" cy="79208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>
                <a:solidFill>
                  <a:srgbClr val="FF6600"/>
                </a:solidFill>
              </a:rPr>
              <a:t>m</a:t>
            </a:r>
            <a:r>
              <a:rPr lang="fr-CA" sz="2800" b="1" dirty="0" smtClean="0">
                <a:solidFill>
                  <a:srgbClr val="FF6600"/>
                </a:solidFill>
              </a:rPr>
              <a:t>ême</a:t>
            </a:r>
            <a:r>
              <a:rPr lang="fr-CA" sz="2800" dirty="0" smtClean="0">
                <a:solidFill>
                  <a:srgbClr val="FF6600"/>
                </a:solidFill>
              </a:rPr>
              <a:t> </a:t>
            </a:r>
            <a:r>
              <a:rPr lang="fr-CA" sz="2800" dirty="0" smtClean="0">
                <a:solidFill>
                  <a:schemeClr val="tx1"/>
                </a:solidFill>
              </a:rPr>
              <a:t>signe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4437112"/>
            <a:ext cx="1368152" cy="10801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>
                <a:solidFill>
                  <a:srgbClr val="FF6600"/>
                </a:solidFill>
              </a:rPr>
              <a:t>m</a:t>
            </a:r>
            <a:r>
              <a:rPr lang="fr-CA" sz="2800" b="1" dirty="0" smtClean="0">
                <a:solidFill>
                  <a:srgbClr val="FF6600"/>
                </a:solidFill>
              </a:rPr>
              <a:t>ême</a:t>
            </a:r>
            <a:r>
              <a:rPr lang="fr-CA" sz="2800" dirty="0" smtClean="0">
                <a:solidFill>
                  <a:schemeClr val="tx1"/>
                </a:solidFill>
              </a:rPr>
              <a:t> signe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1720" y="4221088"/>
            <a:ext cx="1728192" cy="17281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FF6600"/>
                </a:solidFill>
              </a:rPr>
              <a:t>addition</a:t>
            </a:r>
            <a:r>
              <a:rPr lang="fr-CA" sz="2800" dirty="0" smtClean="0">
                <a:solidFill>
                  <a:schemeClr val="tx1"/>
                </a:solidFill>
              </a:rPr>
              <a:t> des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4149080"/>
            <a:ext cx="1728192" cy="22322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dirty="0" smtClean="0">
                <a:solidFill>
                  <a:schemeClr val="tx1"/>
                </a:solidFill>
              </a:rPr>
              <a:t>signe</a:t>
            </a:r>
          </a:p>
          <a:p>
            <a:pPr algn="ctr"/>
            <a:r>
              <a:rPr lang="fr-CA" sz="2800" dirty="0" smtClean="0">
                <a:solidFill>
                  <a:schemeClr val="tx1"/>
                </a:solidFill>
              </a:rPr>
              <a:t>du nb qui a la + </a:t>
            </a:r>
            <a:r>
              <a:rPr lang="fr-CA" sz="2800" dirty="0" err="1" smtClean="0">
                <a:solidFill>
                  <a:schemeClr val="tx1"/>
                </a:solidFill>
              </a:rPr>
              <a:t>grde</a:t>
            </a:r>
            <a:r>
              <a:rPr lang="fr-CA" sz="2800" dirty="0" smtClean="0">
                <a:solidFill>
                  <a:schemeClr val="tx1"/>
                </a:solidFill>
              </a:rPr>
              <a:t>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216" y="3861048"/>
            <a:ext cx="2376264" cy="17281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0000FF"/>
                </a:solidFill>
              </a:rPr>
              <a:t>soustraction</a:t>
            </a:r>
            <a:r>
              <a:rPr lang="fr-CA" sz="2800" dirty="0" smtClean="0">
                <a:solidFill>
                  <a:schemeClr val="tx1"/>
                </a:solidFill>
              </a:rPr>
              <a:t> des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</a:p>
        </p:txBody>
      </p:sp>
      <p:cxnSp>
        <p:nvCxnSpPr>
          <p:cNvPr id="12" name="Connecteur droit avec flèche 11"/>
          <p:cNvCxnSpPr>
            <a:stCxn id="4" idx="2"/>
            <a:endCxn id="5" idx="0"/>
          </p:cNvCxnSpPr>
          <p:nvPr/>
        </p:nvCxnSpPr>
        <p:spPr>
          <a:xfrm>
            <a:off x="4824028" y="1196752"/>
            <a:ext cx="1908212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endCxn id="6" idx="0"/>
          </p:cNvCxnSpPr>
          <p:nvPr/>
        </p:nvCxnSpPr>
        <p:spPr>
          <a:xfrm flipH="1">
            <a:off x="2204120" y="1196752"/>
            <a:ext cx="2295872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6" idx="2"/>
          </p:cNvCxnSpPr>
          <p:nvPr/>
        </p:nvCxnSpPr>
        <p:spPr>
          <a:xfrm>
            <a:off x="2204120" y="2564904"/>
            <a:ext cx="711696" cy="1800200"/>
          </a:xfrm>
          <a:prstGeom prst="line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>
            <a:off x="1187624" y="2564904"/>
            <a:ext cx="864096" cy="1800200"/>
          </a:xfrm>
          <a:prstGeom prst="line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6804248" y="2636912"/>
            <a:ext cx="936104" cy="1656184"/>
          </a:xfrm>
          <a:prstGeom prst="line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endCxn id="9" idx="0"/>
          </p:cNvCxnSpPr>
          <p:nvPr/>
        </p:nvCxnSpPr>
        <p:spPr>
          <a:xfrm flipH="1">
            <a:off x="5436096" y="2636912"/>
            <a:ext cx="1224136" cy="1512168"/>
          </a:xfrm>
          <a:prstGeom prst="line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259632" y="3501008"/>
            <a:ext cx="16561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/>
              <a:t>r</a:t>
            </a:r>
            <a:r>
              <a:rPr lang="fr-CA" sz="3200" dirty="0" smtClean="0"/>
              <a:t>ésultat</a:t>
            </a:r>
            <a:endParaRPr lang="fr-CA" sz="3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5868144" y="3501008"/>
            <a:ext cx="1584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résultat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2066979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u="sng" dirty="0" smtClean="0"/>
              <a:t>Calcul mental : </a:t>
            </a:r>
            <a:r>
              <a:rPr lang="fr-CA" dirty="0" smtClean="0"/>
              <a:t>(addition de deux nombres relatifs sans parenthèses)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1/		2/		3/		4/		5/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6/</a:t>
            </a:r>
            <a:r>
              <a:rPr lang="fr-CA" dirty="0"/>
              <a:t>		</a:t>
            </a:r>
            <a:r>
              <a:rPr lang="fr-CA" dirty="0" smtClean="0"/>
              <a:t>7/</a:t>
            </a:r>
            <a:r>
              <a:rPr lang="fr-CA" dirty="0"/>
              <a:t>		</a:t>
            </a:r>
            <a:r>
              <a:rPr lang="fr-CA" dirty="0" smtClean="0"/>
              <a:t>8/</a:t>
            </a:r>
            <a:r>
              <a:rPr lang="fr-CA" dirty="0"/>
              <a:t>		</a:t>
            </a:r>
            <a:r>
              <a:rPr lang="fr-CA" dirty="0" smtClean="0"/>
              <a:t>9/</a:t>
            </a:r>
            <a:r>
              <a:rPr lang="fr-CA" dirty="0"/>
              <a:t>		</a:t>
            </a:r>
            <a:r>
              <a:rPr lang="fr-CA" dirty="0" smtClean="0"/>
              <a:t>10/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>
                <a:hlinkClick r:id="rId3"/>
              </a:rPr>
              <a:t>http://matoumatheux.ac-rennes.fr/num/ment800/modele/modele1/</a:t>
            </a:r>
            <a:r>
              <a:rPr lang="fr-CA" dirty="0" smtClean="0">
                <a:hlinkClick r:id="rId3"/>
              </a:rPr>
              <a:t>somme2relatifs.htm</a:t>
            </a:r>
            <a:endParaRPr lang="fr-CA" dirty="0" smtClean="0"/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0165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pPr marL="0" indent="0">
              <a:buNone/>
            </a:pPr>
            <a:r>
              <a:rPr lang="fr-FR" u="sng" dirty="0" smtClean="0"/>
              <a:t>Exercice 1</a:t>
            </a:r>
            <a:r>
              <a:rPr lang="fr-FR" dirty="0"/>
              <a:t> </a:t>
            </a:r>
            <a:r>
              <a:rPr lang="fr-FR" dirty="0" smtClean="0"/>
              <a:t>Calculer </a:t>
            </a:r>
            <a:r>
              <a:rPr lang="fr-FR" dirty="0"/>
              <a:t>à la main :</a:t>
            </a:r>
          </a:p>
          <a:p>
            <a:pPr marL="0" indent="0">
              <a:buNone/>
            </a:pPr>
            <a:r>
              <a:rPr lang="fr-FR" dirty="0"/>
              <a:t>A = (</a:t>
            </a:r>
            <a:r>
              <a:rPr lang="fr-FR" dirty="0" smtClean="0"/>
              <a:t>+ 2</a:t>
            </a:r>
            <a:r>
              <a:rPr lang="fr-FR" dirty="0"/>
              <a:t>) + (</a:t>
            </a:r>
            <a:r>
              <a:rPr lang="fr-FR" dirty="0" smtClean="0"/>
              <a:t>+ 7</a:t>
            </a:r>
            <a:r>
              <a:rPr lang="fr-FR" dirty="0"/>
              <a:t>) 		D = (+8) + (</a:t>
            </a:r>
            <a:r>
              <a:rPr lang="fr-FR" dirty="0" smtClean="0"/>
              <a:t>– 5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B = – 2 </a:t>
            </a:r>
            <a:r>
              <a:rPr lang="fr-FR" dirty="0" smtClean="0"/>
              <a:t>+ (– 7) </a:t>
            </a:r>
            <a:r>
              <a:rPr lang="fr-FR" dirty="0"/>
              <a:t>		</a:t>
            </a:r>
            <a:r>
              <a:rPr lang="fr-FR" dirty="0" smtClean="0"/>
              <a:t>	E </a:t>
            </a:r>
            <a:r>
              <a:rPr lang="fr-FR" dirty="0"/>
              <a:t>= 1 </a:t>
            </a:r>
            <a:r>
              <a:rPr lang="fr-FR" dirty="0" smtClean="0"/>
              <a:t>+ (– 7)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C = – 9 + 6 		</a:t>
            </a:r>
            <a:r>
              <a:rPr lang="fr-FR" dirty="0" smtClean="0"/>
              <a:t>	F </a:t>
            </a:r>
            <a:r>
              <a:rPr lang="fr-FR" dirty="0"/>
              <a:t>= – 6 + </a:t>
            </a:r>
            <a:r>
              <a:rPr lang="fr-FR" dirty="0" smtClean="0"/>
              <a:t>6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u="sng" dirty="0"/>
              <a:t>Exercice </a:t>
            </a:r>
            <a:r>
              <a:rPr lang="fr-FR" u="sng" dirty="0" smtClean="0"/>
              <a:t>2</a:t>
            </a:r>
            <a:r>
              <a:rPr lang="fr-FR" dirty="0"/>
              <a:t> </a:t>
            </a:r>
            <a:r>
              <a:rPr lang="fr-FR" dirty="0" smtClean="0"/>
              <a:t>Calculer </a:t>
            </a:r>
            <a:r>
              <a:rPr lang="fr-FR" dirty="0"/>
              <a:t>à la main :</a:t>
            </a:r>
          </a:p>
          <a:p>
            <a:pPr marL="0" indent="0">
              <a:buNone/>
            </a:pPr>
            <a:r>
              <a:rPr lang="fr-FR" dirty="0"/>
              <a:t>G = – 12 + 7 		</a:t>
            </a:r>
            <a:r>
              <a:rPr lang="fr-FR" dirty="0" smtClean="0"/>
              <a:t>	J </a:t>
            </a:r>
            <a:r>
              <a:rPr lang="fr-FR" dirty="0"/>
              <a:t>= – </a:t>
            </a:r>
            <a:r>
              <a:rPr lang="fr-FR" dirty="0" smtClean="0"/>
              <a:t>14 + (– 26)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H = 12 </a:t>
            </a:r>
            <a:r>
              <a:rPr lang="fr-FR" dirty="0" smtClean="0"/>
              <a:t>+ (– 8) </a:t>
            </a:r>
            <a:r>
              <a:rPr lang="fr-FR" dirty="0"/>
              <a:t>			K = – 7 </a:t>
            </a:r>
            <a:r>
              <a:rPr lang="fr-FR" dirty="0" smtClean="0"/>
              <a:t>+ (– 7)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I = 13 + 7 			L = – 12 + 12 </a:t>
            </a:r>
          </a:p>
          <a:p>
            <a:pPr marL="0" indent="0">
              <a:buNone/>
            </a:pPr>
            <a:endParaRPr lang="fr-FR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42678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pPr marL="0" indent="0">
              <a:buNone/>
            </a:pPr>
            <a:r>
              <a:rPr lang="fr-FR" sz="2800" u="sng" dirty="0" smtClean="0"/>
              <a:t>Exercice 3 et 4</a:t>
            </a:r>
            <a:r>
              <a:rPr lang="fr-FR" sz="2800" dirty="0"/>
              <a:t>	</a:t>
            </a:r>
            <a:r>
              <a:rPr lang="fr-FR" sz="2800" dirty="0" smtClean="0"/>
              <a:t>Calculer </a:t>
            </a:r>
            <a:r>
              <a:rPr lang="fr-FR" sz="2800" dirty="0"/>
              <a:t>à la main :</a:t>
            </a:r>
          </a:p>
          <a:p>
            <a:pPr marL="0" indent="0">
              <a:buNone/>
            </a:pPr>
            <a:r>
              <a:rPr lang="fr-FR" sz="2800" dirty="0"/>
              <a:t>A = 4 – (+ 6</a:t>
            </a:r>
            <a:r>
              <a:rPr lang="fr-FR" sz="2800" dirty="0" smtClean="0"/>
              <a:t>) </a:t>
            </a:r>
            <a:r>
              <a:rPr lang="fr-FR" sz="2800" dirty="0"/>
              <a:t>		G = –15 – (+ 9) 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B </a:t>
            </a:r>
            <a:r>
              <a:rPr lang="fr-FR" sz="2800" dirty="0"/>
              <a:t>= + 5 – (</a:t>
            </a:r>
            <a:r>
              <a:rPr lang="fr-FR" sz="2800" dirty="0" smtClean="0"/>
              <a:t>–1</a:t>
            </a:r>
            <a:r>
              <a:rPr lang="fr-FR" sz="2800" dirty="0"/>
              <a:t>) 		H = 15 – (–9) </a:t>
            </a:r>
            <a:endParaRPr lang="fr-FR" sz="2800" dirty="0" smtClean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C </a:t>
            </a:r>
            <a:r>
              <a:rPr lang="fr-FR" sz="2800" dirty="0"/>
              <a:t>= </a:t>
            </a:r>
            <a:r>
              <a:rPr lang="fr-FR" sz="2800" dirty="0" smtClean="0"/>
              <a:t>–7 </a:t>
            </a:r>
            <a:r>
              <a:rPr lang="fr-FR" sz="2800" dirty="0"/>
              <a:t>– (</a:t>
            </a:r>
            <a:r>
              <a:rPr lang="fr-FR" sz="2800" dirty="0" smtClean="0"/>
              <a:t>–2</a:t>
            </a:r>
            <a:r>
              <a:rPr lang="fr-FR" sz="2800" dirty="0"/>
              <a:t>) 		I = +15 – 9 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D </a:t>
            </a:r>
            <a:r>
              <a:rPr lang="fr-FR" sz="2800" dirty="0"/>
              <a:t>= –1 – </a:t>
            </a:r>
            <a:r>
              <a:rPr lang="fr-FR" sz="2800" dirty="0" smtClean="0"/>
              <a:t>7			</a:t>
            </a:r>
            <a:r>
              <a:rPr lang="fr-FR" sz="2800" dirty="0"/>
              <a:t>J = –15 – (–9</a:t>
            </a:r>
            <a:r>
              <a:rPr lang="fr-FR" sz="2800" dirty="0" smtClean="0"/>
              <a:t>)</a:t>
            </a: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E </a:t>
            </a:r>
            <a:r>
              <a:rPr lang="fr-FR" sz="2800" dirty="0"/>
              <a:t>= –4 – (–4</a:t>
            </a:r>
            <a:r>
              <a:rPr lang="fr-FR" sz="2800" dirty="0" smtClean="0"/>
              <a:t>)		</a:t>
            </a:r>
            <a:r>
              <a:rPr lang="fr-FR" sz="2800" dirty="0"/>
              <a:t>K = –15 – </a:t>
            </a:r>
            <a:r>
              <a:rPr lang="fr-FR" sz="2800" dirty="0" smtClean="0"/>
              <a:t>0</a:t>
            </a:r>
            <a:endParaRPr lang="fr-FR" sz="2800" dirty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F </a:t>
            </a:r>
            <a:r>
              <a:rPr lang="fr-FR" sz="2800" dirty="0"/>
              <a:t>= 6 – (–6</a:t>
            </a:r>
            <a:r>
              <a:rPr lang="fr-FR" sz="2800" dirty="0" smtClean="0"/>
              <a:t>)		</a:t>
            </a:r>
            <a:r>
              <a:rPr lang="fr-FR" sz="2800" dirty="0"/>
              <a:t>L = 0 – (–9</a:t>
            </a:r>
            <a:r>
              <a:rPr lang="fr-FR" sz="2800" dirty="0" smtClean="0"/>
              <a:t>)</a:t>
            </a:r>
            <a:endParaRPr lang="fr-FR" sz="2800" dirty="0"/>
          </a:p>
          <a:p>
            <a:pPr marL="0" indent="0">
              <a:buNone/>
            </a:pPr>
            <a:endParaRPr lang="fr-FR" sz="2800" dirty="0"/>
          </a:p>
          <a:p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3611235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5</a:t>
            </a:r>
          </a:p>
        </p:txBody>
      </p:sp>
    </p:spTree>
    <p:extLst>
      <p:ext uri="{BB962C8B-B14F-4D97-AF65-F5344CB8AC3E}">
        <p14:creationId xmlns:p14="http://schemas.microsoft.com/office/powerpoint/2010/main" val="159834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u="sng" dirty="0" smtClean="0"/>
              <a:t>Calcul mental : </a:t>
            </a:r>
            <a:r>
              <a:rPr lang="fr-CA" dirty="0" smtClean="0"/>
              <a:t>(addition de deux nombres relatifs sans parenthèses)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1/		2/		3/		4/		5/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6/</a:t>
            </a:r>
            <a:r>
              <a:rPr lang="fr-CA" dirty="0"/>
              <a:t>		</a:t>
            </a:r>
            <a:r>
              <a:rPr lang="fr-CA" dirty="0" smtClean="0"/>
              <a:t>7/</a:t>
            </a:r>
            <a:r>
              <a:rPr lang="fr-CA" dirty="0"/>
              <a:t>		</a:t>
            </a:r>
            <a:r>
              <a:rPr lang="fr-CA" dirty="0" smtClean="0"/>
              <a:t>8/</a:t>
            </a:r>
            <a:r>
              <a:rPr lang="fr-CA" dirty="0"/>
              <a:t>		</a:t>
            </a:r>
            <a:r>
              <a:rPr lang="fr-CA" dirty="0" smtClean="0"/>
              <a:t>9/</a:t>
            </a:r>
            <a:r>
              <a:rPr lang="fr-CA" dirty="0"/>
              <a:t>		</a:t>
            </a:r>
            <a:r>
              <a:rPr lang="fr-CA" dirty="0" smtClean="0"/>
              <a:t>10/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>
                <a:hlinkClick r:id="rId3"/>
              </a:rPr>
              <a:t>http://matoumatheux.ac-rennes.fr/num/ment800/modele/modele1/</a:t>
            </a:r>
            <a:r>
              <a:rPr lang="fr-CA" dirty="0" smtClean="0">
                <a:hlinkClick r:id="rId3"/>
              </a:rPr>
              <a:t>somme2relatifs.htm</a:t>
            </a:r>
            <a:endParaRPr lang="fr-CA" dirty="0" smtClean="0"/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9837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268413"/>
            <a:ext cx="7773987" cy="2952675"/>
          </a:xfrm>
        </p:spPr>
        <p:txBody>
          <a:bodyPr/>
          <a:lstStyle/>
          <a:p>
            <a:pPr eaLnBrk="1" hangingPunct="1"/>
            <a:r>
              <a:rPr lang="fr-FR" sz="4000" dirty="0">
                <a:latin typeface="Arial" charset="0"/>
              </a:rPr>
              <a:t>4</a:t>
            </a:r>
            <a:r>
              <a:rPr lang="fr-FR" sz="4000" baseline="30000" dirty="0">
                <a:latin typeface="Arial" charset="0"/>
              </a:rPr>
              <a:t>ème</a:t>
            </a:r>
            <a:r>
              <a:rPr lang="fr-FR" sz="4000" dirty="0">
                <a:latin typeface="Arial" charset="0"/>
              </a:rPr>
              <a:t> </a:t>
            </a:r>
            <a:r>
              <a:rPr lang="fr-FR" sz="4000" dirty="0" smtClean="0">
                <a:latin typeface="Arial" charset="0"/>
              </a:rPr>
              <a:t/>
            </a:r>
            <a:br>
              <a:rPr lang="fr-FR" sz="4000" dirty="0" smtClean="0">
                <a:latin typeface="Arial" charset="0"/>
              </a:rPr>
            </a:br>
            <a:r>
              <a:rPr lang="fr-FR" sz="4000" dirty="0">
                <a:latin typeface="Arial" charset="0"/>
              </a:rPr>
              <a:t/>
            </a:r>
            <a:br>
              <a:rPr lang="fr-FR" sz="4000" dirty="0">
                <a:latin typeface="Arial" charset="0"/>
              </a:rPr>
            </a:br>
            <a:r>
              <a:rPr lang="fr-FR" sz="4000" dirty="0" smtClean="0">
                <a:latin typeface="Arial" charset="0"/>
              </a:rPr>
              <a:t>Ch1</a:t>
            </a:r>
            <a:r>
              <a:rPr lang="fr-FR" sz="4000" dirty="0">
                <a:latin typeface="Arial" charset="0"/>
              </a:rPr>
              <a:t/>
            </a:r>
            <a:br>
              <a:rPr lang="fr-FR" sz="4000" dirty="0">
                <a:latin typeface="Arial" charset="0"/>
              </a:rPr>
            </a:br>
            <a:r>
              <a:rPr lang="fr-FR" sz="4000" b="1" dirty="0" smtClean="0">
                <a:solidFill>
                  <a:srgbClr val="FF0000"/>
                </a:solidFill>
                <a:latin typeface="Arial" charset="0"/>
              </a:rPr>
              <a:t>Nombres relatifs 1</a:t>
            </a:r>
            <a:endParaRPr lang="fr-FR" sz="4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649491"/>
          </a:xfrm>
        </p:spPr>
        <p:txBody>
          <a:bodyPr/>
          <a:lstStyle/>
          <a:p>
            <a:pPr marL="0" indent="0">
              <a:buNone/>
            </a:pPr>
            <a:r>
              <a:rPr lang="fr-FR" u="sng" dirty="0"/>
              <a:t>Exercice </a:t>
            </a:r>
            <a:r>
              <a:rPr lang="fr-FR" u="sng" dirty="0" smtClean="0"/>
              <a:t>5</a:t>
            </a:r>
            <a:r>
              <a:rPr lang="fr-FR" dirty="0"/>
              <a:t> </a:t>
            </a:r>
            <a:r>
              <a:rPr lang="fr-FR" dirty="0" smtClean="0"/>
              <a:t>Effectuer </a:t>
            </a:r>
            <a:r>
              <a:rPr lang="fr-FR" dirty="0"/>
              <a:t>en détaillant les calculs :</a:t>
            </a:r>
          </a:p>
          <a:p>
            <a:pPr marL="0" indent="0">
              <a:buNone/>
            </a:pPr>
            <a:r>
              <a:rPr lang="fr-FR" dirty="0"/>
              <a:t>A = 7 – 11 – (–2) + (–5) – </a:t>
            </a:r>
            <a:r>
              <a:rPr lang="fr-FR" dirty="0" smtClean="0"/>
              <a:t>4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B </a:t>
            </a:r>
            <a:r>
              <a:rPr lang="fr-FR" dirty="0"/>
              <a:t>= –5 – (–14) + (–6) + 8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C </a:t>
            </a:r>
            <a:r>
              <a:rPr lang="fr-FR" dirty="0"/>
              <a:t>= 9 – 4 + (6 – 11) – (–8 + 3 – 2</a:t>
            </a:r>
            <a:r>
              <a:rPr lang="fr-FR" dirty="0" smtClean="0"/>
              <a:t>)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D </a:t>
            </a:r>
            <a:r>
              <a:rPr lang="fr-FR" dirty="0"/>
              <a:t>= –16 – (7 – 15 + 4) – (–5 + 12) 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60897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u="sng" dirty="0" smtClean="0"/>
              <a:t>Exercice 6</a:t>
            </a:r>
            <a:r>
              <a:rPr lang="fr-FR" sz="2800" dirty="0" smtClean="0"/>
              <a:t> </a:t>
            </a:r>
            <a:r>
              <a:rPr lang="fr-FR" sz="2800" dirty="0"/>
              <a:t>Voici un programme de calcul :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 smtClean="0">
                <a:sym typeface="Symbol"/>
              </a:rPr>
              <a:t></a:t>
            </a:r>
            <a:r>
              <a:rPr lang="fr-FR" sz="2800" dirty="0" smtClean="0"/>
              <a:t> </a:t>
            </a:r>
            <a:r>
              <a:rPr lang="fr-FR" sz="2800" dirty="0"/>
              <a:t>Choisir un nombre.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>
                <a:sym typeface="Symbol"/>
              </a:rPr>
              <a:t></a:t>
            </a:r>
            <a:r>
              <a:rPr lang="fr-FR" sz="2800" dirty="0"/>
              <a:t> Ajouter – 3.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>
                <a:sym typeface="Symbol"/>
              </a:rPr>
              <a:t></a:t>
            </a:r>
            <a:r>
              <a:rPr lang="fr-FR" sz="2800" dirty="0"/>
              <a:t> Soustraire la différence entre 5 et – 11.</a:t>
            </a:r>
          </a:p>
          <a:p>
            <a:pPr>
              <a:lnSpc>
                <a:spcPct val="130000"/>
              </a:lnSpc>
              <a:spcBef>
                <a:spcPts val="0"/>
              </a:spcBef>
              <a:buFont typeface="Symbol" charset="0"/>
              <a:buChar char="·"/>
            </a:pPr>
            <a:r>
              <a:rPr lang="fr-FR" sz="2800" dirty="0" smtClean="0"/>
              <a:t>Soustraire </a:t>
            </a:r>
            <a:r>
              <a:rPr lang="fr-FR" sz="2800" dirty="0"/>
              <a:t>– 6</a:t>
            </a:r>
            <a:r>
              <a:rPr lang="fr-FR" sz="2800" dirty="0" smtClean="0"/>
              <a:t>.</a:t>
            </a:r>
            <a:r>
              <a:rPr lang="fr-FR" sz="2800" dirty="0"/>
              <a:t> 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FR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 smtClean="0"/>
              <a:t>On </a:t>
            </a:r>
            <a:r>
              <a:rPr lang="fr-FR" sz="2800" dirty="0"/>
              <a:t>choisit le nombre 10.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/>
              <a:t>a) Ecrire l’expression A qui permet de calculer le nombre obtenu avec ce programme.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/>
              <a:t>b) Calculer A.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410307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u="sng" dirty="0" smtClean="0">
                <a:solidFill>
                  <a:srgbClr val="008000"/>
                </a:solidFill>
              </a:rPr>
              <a:t>Ex 6</a:t>
            </a:r>
            <a:endParaRPr lang="fr-CA" dirty="0">
              <a:solidFill>
                <a:srgbClr val="008000"/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a) A = 10 + (−3) – (5 – (−11)) – (−6)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b) </a:t>
            </a:r>
            <a:r>
              <a:rPr lang="fr-CA" dirty="0">
                <a:solidFill>
                  <a:srgbClr val="008000"/>
                </a:solidFill>
              </a:rPr>
              <a:t>A = 10 + </a:t>
            </a:r>
            <a:r>
              <a:rPr lang="fr-CA" dirty="0" smtClean="0">
                <a:solidFill>
                  <a:srgbClr val="008000"/>
                </a:solidFill>
              </a:rPr>
              <a:t>(−3</a:t>
            </a:r>
            <a:r>
              <a:rPr lang="fr-CA" dirty="0">
                <a:solidFill>
                  <a:srgbClr val="008000"/>
                </a:solidFill>
              </a:rPr>
              <a:t>) – (5 +</a:t>
            </a:r>
            <a:r>
              <a:rPr lang="fr-CA" dirty="0" smtClean="0">
                <a:solidFill>
                  <a:srgbClr val="008000"/>
                </a:solidFill>
              </a:rPr>
              <a:t> 11) + 6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    A </a:t>
            </a:r>
            <a:r>
              <a:rPr lang="fr-CA" dirty="0">
                <a:solidFill>
                  <a:srgbClr val="008000"/>
                </a:solidFill>
              </a:rPr>
              <a:t>= 10 + </a:t>
            </a:r>
            <a:r>
              <a:rPr lang="fr-CA" dirty="0" smtClean="0">
                <a:solidFill>
                  <a:srgbClr val="008000"/>
                </a:solidFill>
              </a:rPr>
              <a:t>(−3</a:t>
            </a:r>
            <a:r>
              <a:rPr lang="fr-CA" dirty="0">
                <a:solidFill>
                  <a:srgbClr val="008000"/>
                </a:solidFill>
              </a:rPr>
              <a:t>) – </a:t>
            </a:r>
            <a:r>
              <a:rPr lang="fr-CA" dirty="0" smtClean="0">
                <a:solidFill>
                  <a:srgbClr val="008000"/>
                </a:solidFill>
              </a:rPr>
              <a:t>16 </a:t>
            </a:r>
            <a:r>
              <a:rPr lang="fr-CA" dirty="0">
                <a:solidFill>
                  <a:srgbClr val="008000"/>
                </a:solidFill>
              </a:rPr>
              <a:t>+ </a:t>
            </a:r>
            <a:r>
              <a:rPr lang="fr-CA" dirty="0" smtClean="0">
                <a:solidFill>
                  <a:srgbClr val="008000"/>
                </a:solidFill>
              </a:rPr>
              <a:t>6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    A </a:t>
            </a:r>
            <a:r>
              <a:rPr lang="fr-CA" dirty="0">
                <a:solidFill>
                  <a:srgbClr val="008000"/>
                </a:solidFill>
              </a:rPr>
              <a:t>= 10 + (−3</a:t>
            </a:r>
            <a:r>
              <a:rPr lang="fr-CA" dirty="0" smtClean="0">
                <a:solidFill>
                  <a:srgbClr val="008000"/>
                </a:solidFill>
              </a:rPr>
              <a:t>) + (–16) </a:t>
            </a:r>
            <a:r>
              <a:rPr lang="fr-CA" dirty="0">
                <a:solidFill>
                  <a:srgbClr val="008000"/>
                </a:solidFill>
              </a:rPr>
              <a:t>+ </a:t>
            </a:r>
            <a:r>
              <a:rPr lang="fr-CA" dirty="0" smtClean="0">
                <a:solidFill>
                  <a:srgbClr val="008000"/>
                </a:solidFill>
              </a:rPr>
              <a:t>6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    A = 16 + (−19)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>
                <a:solidFill>
                  <a:srgbClr val="008000"/>
                </a:solidFill>
              </a:rPr>
              <a:t>    A = −3</a:t>
            </a:r>
            <a:endParaRPr lang="fr-CA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64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32656"/>
            <a:ext cx="8712968" cy="6192687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u="sng" dirty="0" smtClean="0">
                <a:latin typeface="Arial" charset="0"/>
              </a:rPr>
              <a:t>Exercice</a:t>
            </a:r>
            <a:endParaRPr lang="fr-FR" dirty="0">
              <a:latin typeface="Arial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Effectuer </a:t>
            </a:r>
            <a:r>
              <a:rPr lang="fr-FR" dirty="0">
                <a:latin typeface="Arial" charset="0"/>
              </a:rPr>
              <a:t>les calculs suivants 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L </a:t>
            </a:r>
            <a:r>
              <a:rPr lang="fr-FR" dirty="0">
                <a:latin typeface="Arial" charset="0"/>
              </a:rPr>
              <a:t>= 14 – (17 – 13</a:t>
            </a:r>
            <a:r>
              <a:rPr lang="fr-FR" dirty="0" smtClean="0">
                <a:latin typeface="Arial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M </a:t>
            </a:r>
            <a:r>
              <a:rPr lang="fr-FR" dirty="0">
                <a:latin typeface="Arial" charset="0"/>
              </a:rPr>
              <a:t>= (– 15 – 12) – (3 – 8)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N </a:t>
            </a:r>
            <a:r>
              <a:rPr lang="fr-FR" dirty="0">
                <a:latin typeface="Arial" charset="0"/>
              </a:rPr>
              <a:t>= – 12 + (5 + 8) – (– 2 -10)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P </a:t>
            </a:r>
            <a:r>
              <a:rPr lang="fr-FR" dirty="0">
                <a:latin typeface="Arial" charset="0"/>
              </a:rPr>
              <a:t>= (14 – 5) + 4 – (– 9 +7</a:t>
            </a:r>
            <a:r>
              <a:rPr lang="fr-FR" dirty="0" smtClean="0">
                <a:latin typeface="Arial" charset="0"/>
              </a:rPr>
              <a:t>)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u="sng" dirty="0" smtClean="0">
                <a:latin typeface="Arial" charset="0"/>
              </a:rPr>
              <a:t>Exercice</a:t>
            </a:r>
            <a:endParaRPr lang="fr-FR" dirty="0">
              <a:latin typeface="Arial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1) Traduire </a:t>
            </a:r>
            <a:r>
              <a:rPr lang="fr-FR" dirty="0">
                <a:latin typeface="Arial" charset="0"/>
              </a:rPr>
              <a:t>par une expression E, </a:t>
            </a:r>
            <a:r>
              <a:rPr lang="fr-FR" dirty="0" smtClean="0">
                <a:latin typeface="Arial" charset="0"/>
              </a:rPr>
              <a:t>le programme </a:t>
            </a:r>
            <a:r>
              <a:rPr lang="fr-FR" dirty="0">
                <a:latin typeface="Arial" charset="0"/>
              </a:rPr>
              <a:t>de calcul suivant :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«</a:t>
            </a:r>
            <a:r>
              <a:rPr lang="fr-FR" dirty="0">
                <a:latin typeface="Arial" charset="0"/>
              </a:rPr>
              <a:t> A la somme de – 5 et – 14, on soustrait la somme de – 10, – 17 et 5.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2</a:t>
            </a:r>
            <a:r>
              <a:rPr lang="fr-FR" dirty="0">
                <a:latin typeface="Arial" charset="0"/>
              </a:rPr>
              <a:t>) Calculer cette expression E.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u="sng" dirty="0" smtClean="0"/>
              <a:t>Calcul mental : </a:t>
            </a:r>
            <a:r>
              <a:rPr lang="fr-CA" dirty="0" smtClean="0"/>
              <a:t>(addition de deux nombres relatifs)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1/		2/		3/		4/		5/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6/</a:t>
            </a:r>
            <a:r>
              <a:rPr lang="fr-CA" dirty="0"/>
              <a:t>		</a:t>
            </a:r>
            <a:r>
              <a:rPr lang="fr-CA" dirty="0" smtClean="0"/>
              <a:t>7/</a:t>
            </a:r>
            <a:r>
              <a:rPr lang="fr-CA" dirty="0"/>
              <a:t>		</a:t>
            </a:r>
            <a:r>
              <a:rPr lang="fr-CA" dirty="0" smtClean="0"/>
              <a:t>8/</a:t>
            </a:r>
            <a:r>
              <a:rPr lang="fr-CA" dirty="0"/>
              <a:t>		</a:t>
            </a:r>
            <a:r>
              <a:rPr lang="fr-CA" dirty="0" smtClean="0"/>
              <a:t>9/</a:t>
            </a:r>
            <a:r>
              <a:rPr lang="fr-CA" dirty="0"/>
              <a:t>		</a:t>
            </a:r>
            <a:r>
              <a:rPr lang="fr-CA" dirty="0" smtClean="0"/>
              <a:t>10/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0906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sz="3000" u="sng" dirty="0" smtClean="0"/>
              <a:t>Recherche </a:t>
            </a:r>
            <a:r>
              <a:rPr lang="fr-CA" sz="3000" dirty="0" smtClean="0"/>
              <a:t>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sz="3000" dirty="0" smtClean="0"/>
              <a:t>Écrire les règles qui t’ont permis de trouver les résultats.</a:t>
            </a:r>
          </a:p>
        </p:txBody>
      </p:sp>
    </p:spTree>
    <p:extLst>
      <p:ext uri="{BB962C8B-B14F-4D97-AF65-F5344CB8AC3E}">
        <p14:creationId xmlns:p14="http://schemas.microsoft.com/office/powerpoint/2010/main" val="1784817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260648"/>
            <a:ext cx="8784976" cy="6264696"/>
          </a:xfrm>
        </p:spPr>
        <p:txBody>
          <a:bodyPr/>
          <a:lstStyle/>
          <a:p>
            <a:pPr marL="0" eaLnBrk="1" hangingPunct="1">
              <a:spcBef>
                <a:spcPts val="600"/>
              </a:spcBef>
              <a:buFontTx/>
              <a:buNone/>
            </a:pPr>
            <a:r>
              <a:rPr lang="fr-FR" sz="2800" i="1" u="sng" dirty="0" smtClean="0">
                <a:solidFill>
                  <a:srgbClr val="FF0000"/>
                </a:solidFill>
                <a:latin typeface="Arial" charset="0"/>
              </a:rPr>
              <a:t>Règles :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>
                <a:latin typeface="Arial" charset="0"/>
                <a:sym typeface="Symbol" charset="0"/>
              </a:rPr>
              <a:t>La </a:t>
            </a:r>
            <a:r>
              <a:rPr lang="fr-FR" altLang="zh-CN" sz="2800" b="1" dirty="0">
                <a:latin typeface="Arial" charset="0"/>
                <a:sym typeface="Symbol" charset="0"/>
              </a:rPr>
              <a:t>somme</a:t>
            </a:r>
            <a:r>
              <a:rPr lang="fr-FR" altLang="zh-CN" sz="2800" dirty="0">
                <a:latin typeface="Arial" charset="0"/>
                <a:sym typeface="Symbol" charset="0"/>
              </a:rPr>
              <a:t> de deux nombres relatifs de </a:t>
            </a:r>
            <a:r>
              <a:rPr lang="fr-FR" altLang="zh-CN" sz="2800" b="1" dirty="0">
                <a:solidFill>
                  <a:srgbClr val="008000"/>
                </a:solidFill>
                <a:latin typeface="Arial" charset="0"/>
                <a:sym typeface="Symbol" charset="0"/>
              </a:rPr>
              <a:t>même signe</a:t>
            </a:r>
            <a:r>
              <a:rPr lang="fr-FR" altLang="zh-CN" sz="2800" dirty="0">
                <a:latin typeface="Arial" charset="0"/>
                <a:sym typeface="Symbol" charset="0"/>
              </a:rPr>
              <a:t> est un nombre relatif qui a :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>
                <a:latin typeface="Arial" charset="0"/>
                <a:sym typeface="Symbol" charset="0"/>
              </a:rPr>
              <a:t> pour signe, le </a:t>
            </a:r>
            <a:r>
              <a:rPr lang="fr-FR" altLang="zh-CN" sz="2800" u="sng" dirty="0">
                <a:latin typeface="Arial" charset="0"/>
                <a:sym typeface="Symbol" charset="0"/>
              </a:rPr>
              <a:t>signe commun</a:t>
            </a:r>
            <a:r>
              <a:rPr lang="fr-FR" altLang="zh-CN" sz="2800" dirty="0">
                <a:latin typeface="Arial" charset="0"/>
                <a:sym typeface="Symbol" charset="0"/>
              </a:rPr>
              <a:t> aux deux nombres ;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 smtClean="0">
                <a:latin typeface="Arial" charset="0"/>
                <a:sym typeface="Symbol" charset="0"/>
              </a:rPr>
              <a:t> pour </a:t>
            </a:r>
            <a:r>
              <a:rPr lang="fr-FR" altLang="zh-CN" sz="2800" dirty="0">
                <a:latin typeface="Arial" charset="0"/>
                <a:sym typeface="Symbol" charset="0"/>
              </a:rPr>
              <a:t>distance à zéro, la </a:t>
            </a:r>
            <a:r>
              <a:rPr lang="fr-FR" altLang="zh-CN" sz="2800" u="sng" dirty="0">
                <a:solidFill>
                  <a:srgbClr val="000000"/>
                </a:solidFill>
                <a:latin typeface="Arial" charset="0"/>
                <a:sym typeface="Symbol" charset="0"/>
              </a:rPr>
              <a:t>somme des distances à zéro</a:t>
            </a:r>
            <a:r>
              <a:rPr lang="fr-FR" altLang="zh-CN" sz="2800" dirty="0">
                <a:solidFill>
                  <a:srgbClr val="000000"/>
                </a:solidFill>
                <a:latin typeface="Arial" charset="0"/>
                <a:sym typeface="Symbol" charset="0"/>
              </a:rPr>
              <a:t>. </a:t>
            </a:r>
            <a:endParaRPr lang="fr-FR" sz="2800" i="1" u="sng" dirty="0">
              <a:solidFill>
                <a:srgbClr val="000000"/>
              </a:solidFill>
              <a:latin typeface="Arial" charset="0"/>
            </a:endParaRPr>
          </a:p>
          <a:p>
            <a:pPr marL="0" eaLnBrk="1" hangingPunct="1">
              <a:spcBef>
                <a:spcPts val="600"/>
              </a:spcBef>
              <a:buFontTx/>
              <a:buNone/>
            </a:pPr>
            <a:endParaRPr lang="fr-FR" altLang="zh-CN" sz="2800" dirty="0" smtClean="0">
              <a:latin typeface="Arial" charset="0"/>
              <a:sym typeface="Symbol" charset="0"/>
            </a:endParaRPr>
          </a:p>
          <a:p>
            <a:pPr marL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 smtClean="0">
                <a:latin typeface="Arial" charset="0"/>
                <a:sym typeface="Symbol" charset="0"/>
              </a:rPr>
              <a:t>La </a:t>
            </a:r>
            <a:r>
              <a:rPr lang="fr-FR" altLang="zh-CN" sz="2800" b="1" dirty="0">
                <a:latin typeface="Arial" charset="0"/>
                <a:sym typeface="Symbol" charset="0"/>
              </a:rPr>
              <a:t>somme</a:t>
            </a:r>
            <a:r>
              <a:rPr lang="fr-FR" altLang="zh-CN" sz="2800" dirty="0">
                <a:latin typeface="Arial" charset="0"/>
                <a:sym typeface="Symbol" charset="0"/>
              </a:rPr>
              <a:t> de deux nombres relatifs </a:t>
            </a:r>
            <a:r>
              <a:rPr lang="fr-FR" altLang="zh-CN" sz="2800" dirty="0">
                <a:solidFill>
                  <a:srgbClr val="FF0000"/>
                </a:solidFill>
                <a:latin typeface="Arial" charset="0"/>
                <a:sym typeface="Symbol" charset="0"/>
              </a:rPr>
              <a:t>de </a:t>
            </a:r>
            <a:r>
              <a:rPr lang="fr-FR" altLang="zh-CN" sz="2800" b="1" dirty="0" smtClean="0">
                <a:solidFill>
                  <a:srgbClr val="FF0000"/>
                </a:solidFill>
                <a:latin typeface="Arial" charset="0"/>
                <a:sym typeface="Symbol" charset="0"/>
              </a:rPr>
              <a:t>signes différents</a:t>
            </a:r>
            <a:r>
              <a:rPr lang="fr-FR" altLang="zh-CN" sz="2800" dirty="0">
                <a:latin typeface="Arial" charset="0"/>
                <a:sym typeface="Symbol" charset="0"/>
              </a:rPr>
              <a:t> est un nombre relatif qui a :</a:t>
            </a:r>
          </a:p>
          <a:p>
            <a:pPr marL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>
                <a:latin typeface="Arial" charset="0"/>
                <a:sym typeface="Symbol" charset="0"/>
              </a:rPr>
              <a:t> pour signe, </a:t>
            </a:r>
            <a:r>
              <a:rPr lang="fr-FR" altLang="zh-CN" sz="2800" u="sng" dirty="0">
                <a:solidFill>
                  <a:srgbClr val="000000"/>
                </a:solidFill>
                <a:latin typeface="Arial" charset="0"/>
                <a:sym typeface="Symbol" charset="0"/>
              </a:rPr>
              <a:t>le signe du nombre qui a la plus grande distance à zéro</a:t>
            </a:r>
            <a:r>
              <a:rPr lang="fr-FR" altLang="zh-CN" sz="2800" dirty="0">
                <a:latin typeface="Arial" charset="0"/>
                <a:sym typeface="Symbol" charset="0"/>
              </a:rPr>
              <a:t> ;</a:t>
            </a:r>
          </a:p>
          <a:p>
            <a:pPr marL="0" eaLnBrk="1" hangingPunct="1">
              <a:spcBef>
                <a:spcPts val="600"/>
              </a:spcBef>
              <a:buFontTx/>
              <a:buNone/>
            </a:pPr>
            <a:r>
              <a:rPr lang="fr-FR" altLang="zh-CN" sz="2800" dirty="0">
                <a:latin typeface="Arial" charset="0"/>
                <a:sym typeface="Symbol" charset="0"/>
              </a:rPr>
              <a:t> pour distance à zéro, la </a:t>
            </a:r>
            <a:r>
              <a:rPr lang="fr-FR" altLang="zh-CN" sz="2800" u="sng" dirty="0">
                <a:latin typeface="Arial" charset="0"/>
                <a:sym typeface="Symbol" charset="0"/>
              </a:rPr>
              <a:t>différence des distances à zéro</a:t>
            </a:r>
            <a:r>
              <a:rPr lang="fr-FR" altLang="zh-CN" sz="2800" dirty="0">
                <a:latin typeface="Arial" charset="0"/>
                <a:sym typeface="Symbol" charset="0"/>
              </a:rPr>
              <a:t>. </a:t>
            </a:r>
            <a:endParaRPr lang="fr-FR" sz="2800" dirty="0">
              <a:latin typeface="Arial" charset="0"/>
              <a:sym typeface="Symbo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4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9752" y="404664"/>
            <a:ext cx="4968552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FF0000"/>
                </a:solidFill>
              </a:rPr>
              <a:t>Addition</a:t>
            </a:r>
            <a:r>
              <a:rPr lang="fr-CA" sz="2800" dirty="0" smtClean="0">
                <a:solidFill>
                  <a:srgbClr val="000000"/>
                </a:solidFill>
              </a:rPr>
              <a:t> de nombres relatifs</a:t>
            </a:r>
            <a:endParaRPr lang="fr-CA" sz="2800" dirty="0">
              <a:solidFill>
                <a:srgbClr val="000000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076056" y="1844824"/>
            <a:ext cx="3312368" cy="79208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dirty="0">
                <a:solidFill>
                  <a:schemeClr val="tx1"/>
                </a:solidFill>
              </a:rPr>
              <a:t>s</a:t>
            </a:r>
            <a:r>
              <a:rPr lang="fr-CA" sz="2800" dirty="0" smtClean="0">
                <a:solidFill>
                  <a:schemeClr val="tx1"/>
                </a:solidFill>
              </a:rPr>
              <a:t>ignes </a:t>
            </a:r>
            <a:r>
              <a:rPr lang="fr-CA" sz="2800" b="1" dirty="0" smtClean="0">
                <a:solidFill>
                  <a:srgbClr val="0000FF"/>
                </a:solidFill>
              </a:rPr>
              <a:t>différents</a:t>
            </a:r>
            <a:r>
              <a:rPr lang="fr-CA" sz="2800" dirty="0" smtClean="0">
                <a:solidFill>
                  <a:srgbClr val="FF6600"/>
                </a:solidFill>
              </a:rPr>
              <a:t> 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835968" y="1772816"/>
            <a:ext cx="2736304" cy="79208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>
                <a:solidFill>
                  <a:srgbClr val="FF6600"/>
                </a:solidFill>
              </a:rPr>
              <a:t>m</a:t>
            </a:r>
            <a:r>
              <a:rPr lang="fr-CA" sz="2800" b="1" dirty="0" smtClean="0">
                <a:solidFill>
                  <a:srgbClr val="FF6600"/>
                </a:solidFill>
              </a:rPr>
              <a:t>ême</a:t>
            </a:r>
            <a:r>
              <a:rPr lang="fr-CA" sz="2800" dirty="0" smtClean="0">
                <a:solidFill>
                  <a:srgbClr val="FF6600"/>
                </a:solidFill>
              </a:rPr>
              <a:t> </a:t>
            </a:r>
            <a:r>
              <a:rPr lang="fr-CA" sz="2800" dirty="0" smtClean="0">
                <a:solidFill>
                  <a:schemeClr val="tx1"/>
                </a:solidFill>
              </a:rPr>
              <a:t>signe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4437112"/>
            <a:ext cx="1368152" cy="10801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>
                <a:solidFill>
                  <a:srgbClr val="FF6600"/>
                </a:solidFill>
              </a:rPr>
              <a:t>m</a:t>
            </a:r>
            <a:r>
              <a:rPr lang="fr-CA" sz="2800" b="1" dirty="0" smtClean="0">
                <a:solidFill>
                  <a:srgbClr val="FF6600"/>
                </a:solidFill>
              </a:rPr>
              <a:t>ême</a:t>
            </a:r>
            <a:r>
              <a:rPr lang="fr-CA" sz="2800" dirty="0" smtClean="0">
                <a:solidFill>
                  <a:schemeClr val="tx1"/>
                </a:solidFill>
              </a:rPr>
              <a:t> signe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1720" y="4221088"/>
            <a:ext cx="1728192" cy="17281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FF6600"/>
                </a:solidFill>
              </a:rPr>
              <a:t>addition</a:t>
            </a:r>
            <a:r>
              <a:rPr lang="fr-CA" sz="2800" dirty="0" smtClean="0">
                <a:solidFill>
                  <a:schemeClr val="tx1"/>
                </a:solidFill>
              </a:rPr>
              <a:t> des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4149080"/>
            <a:ext cx="1728192" cy="22322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dirty="0" smtClean="0">
                <a:solidFill>
                  <a:schemeClr val="tx1"/>
                </a:solidFill>
              </a:rPr>
              <a:t>signe</a:t>
            </a:r>
          </a:p>
          <a:p>
            <a:pPr algn="ctr"/>
            <a:r>
              <a:rPr lang="fr-CA" sz="2800" dirty="0" smtClean="0">
                <a:solidFill>
                  <a:schemeClr val="tx1"/>
                </a:solidFill>
              </a:rPr>
              <a:t>du nb qui a la + </a:t>
            </a:r>
            <a:r>
              <a:rPr lang="fr-CA" sz="2800" dirty="0" err="1" smtClean="0">
                <a:solidFill>
                  <a:schemeClr val="tx1"/>
                </a:solidFill>
              </a:rPr>
              <a:t>grde</a:t>
            </a:r>
            <a:r>
              <a:rPr lang="fr-CA" sz="2800" dirty="0" smtClean="0">
                <a:solidFill>
                  <a:schemeClr val="tx1"/>
                </a:solidFill>
              </a:rPr>
              <a:t>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  <a:endParaRPr lang="fr-CA" sz="2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216" y="3861048"/>
            <a:ext cx="2376264" cy="172819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800" b="1" dirty="0" smtClean="0">
                <a:solidFill>
                  <a:srgbClr val="0000FF"/>
                </a:solidFill>
              </a:rPr>
              <a:t>soustraction</a:t>
            </a:r>
            <a:r>
              <a:rPr lang="fr-CA" sz="2800" dirty="0" smtClean="0">
                <a:solidFill>
                  <a:schemeClr val="tx1"/>
                </a:solidFill>
              </a:rPr>
              <a:t> des </a:t>
            </a:r>
            <a:r>
              <a:rPr lang="fr-CA" sz="2800" dirty="0" err="1" smtClean="0">
                <a:solidFill>
                  <a:schemeClr val="tx1"/>
                </a:solidFill>
              </a:rPr>
              <a:t>dist</a:t>
            </a:r>
            <a:r>
              <a:rPr lang="fr-CA" sz="2800" dirty="0" smtClean="0">
                <a:solidFill>
                  <a:schemeClr val="tx1"/>
                </a:solidFill>
              </a:rPr>
              <a:t>. à 0</a:t>
            </a:r>
          </a:p>
        </p:txBody>
      </p:sp>
      <p:cxnSp>
        <p:nvCxnSpPr>
          <p:cNvPr id="12" name="Connecteur droit avec flèche 11"/>
          <p:cNvCxnSpPr>
            <a:stCxn id="4" idx="2"/>
            <a:endCxn id="5" idx="0"/>
          </p:cNvCxnSpPr>
          <p:nvPr/>
        </p:nvCxnSpPr>
        <p:spPr>
          <a:xfrm>
            <a:off x="4824028" y="1196752"/>
            <a:ext cx="1908212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endCxn id="6" idx="0"/>
          </p:cNvCxnSpPr>
          <p:nvPr/>
        </p:nvCxnSpPr>
        <p:spPr>
          <a:xfrm flipH="1">
            <a:off x="2204120" y="1196752"/>
            <a:ext cx="2295872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6" idx="2"/>
          </p:cNvCxnSpPr>
          <p:nvPr/>
        </p:nvCxnSpPr>
        <p:spPr>
          <a:xfrm>
            <a:off x="2204120" y="2564904"/>
            <a:ext cx="711696" cy="1800200"/>
          </a:xfrm>
          <a:prstGeom prst="line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>
            <a:off x="1187624" y="2564904"/>
            <a:ext cx="864096" cy="1800200"/>
          </a:xfrm>
          <a:prstGeom prst="line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6804248" y="2636912"/>
            <a:ext cx="936104" cy="1656184"/>
          </a:xfrm>
          <a:prstGeom prst="line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endCxn id="9" idx="0"/>
          </p:cNvCxnSpPr>
          <p:nvPr/>
        </p:nvCxnSpPr>
        <p:spPr>
          <a:xfrm flipH="1">
            <a:off x="5436096" y="2636912"/>
            <a:ext cx="1224136" cy="1512168"/>
          </a:xfrm>
          <a:prstGeom prst="line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259632" y="3501008"/>
            <a:ext cx="16561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/>
              <a:t>r</a:t>
            </a:r>
            <a:r>
              <a:rPr lang="fr-CA" sz="3200" dirty="0" smtClean="0"/>
              <a:t>ésultat</a:t>
            </a:r>
            <a:endParaRPr lang="fr-CA" sz="3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5868144" y="3501008"/>
            <a:ext cx="1584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dirty="0" smtClean="0"/>
              <a:t>résultat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180459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u="sng" dirty="0" smtClean="0"/>
              <a:t>Calcul mental : </a:t>
            </a:r>
            <a:r>
              <a:rPr lang="fr-CA" dirty="0" smtClean="0"/>
              <a:t>(addition de deux nombres relatifs)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1/		2/		3/		4/		5/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 smtClean="0"/>
              <a:t>6/</a:t>
            </a:r>
            <a:r>
              <a:rPr lang="fr-CA" dirty="0"/>
              <a:t>		</a:t>
            </a:r>
            <a:r>
              <a:rPr lang="fr-CA" dirty="0" smtClean="0"/>
              <a:t>7/</a:t>
            </a:r>
            <a:r>
              <a:rPr lang="fr-CA" dirty="0"/>
              <a:t>		</a:t>
            </a:r>
            <a:r>
              <a:rPr lang="fr-CA" dirty="0" smtClean="0"/>
              <a:t>8/</a:t>
            </a:r>
            <a:r>
              <a:rPr lang="fr-CA" dirty="0"/>
              <a:t>		</a:t>
            </a:r>
            <a:r>
              <a:rPr lang="fr-CA" dirty="0" smtClean="0"/>
              <a:t>9/</a:t>
            </a:r>
            <a:r>
              <a:rPr lang="fr-CA" dirty="0"/>
              <a:t>		</a:t>
            </a:r>
            <a:r>
              <a:rPr lang="fr-CA" dirty="0" smtClean="0"/>
              <a:t>10/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dirty="0">
                <a:hlinkClick r:id="rId3"/>
              </a:rPr>
              <a:t>http://cm.jeduque.net</a:t>
            </a:r>
            <a:r>
              <a:rPr lang="fr-CA" dirty="0" smtClean="0">
                <a:hlinkClick r:id="rId3"/>
              </a:rPr>
              <a:t>/</a:t>
            </a:r>
            <a:endParaRPr lang="fr-CA" dirty="0" smtClean="0"/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1206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CA" sz="3000" u="sng" dirty="0" smtClean="0"/>
              <a:t>Recherche </a:t>
            </a:r>
            <a:r>
              <a:rPr lang="fr-CA" sz="3000" dirty="0" smtClean="0"/>
              <a:t>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CA" sz="3000" dirty="0" smtClean="0"/>
              <a:t>Écrire la règle qui t’a permis de trouver les résultats.</a:t>
            </a:r>
          </a:p>
        </p:txBody>
      </p:sp>
    </p:spTree>
    <p:extLst>
      <p:ext uri="{BB962C8B-B14F-4D97-AF65-F5344CB8AC3E}">
        <p14:creationId xmlns:p14="http://schemas.microsoft.com/office/powerpoint/2010/main" val="397364737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21062</TotalTime>
  <Words>317</Words>
  <Application>Microsoft Macintosh PowerPoint</Application>
  <PresentationFormat>Présentation à l'écran (4:3)</PresentationFormat>
  <Paragraphs>117</Paragraphs>
  <Slides>23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Modèle par défaut</vt:lpstr>
      <vt:lpstr>Présentation PowerPoint</vt:lpstr>
      <vt:lpstr>4ème   Ch1 Nombres relatifs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Produit et quotient de nombres relatifs en écriture décimale </dc:title>
  <dc:creator>jlh</dc:creator>
  <cp:lastModifiedBy>Julie Lai-Hang</cp:lastModifiedBy>
  <cp:revision>237</cp:revision>
  <cp:lastPrinted>2015-08-26T04:18:43Z</cp:lastPrinted>
  <dcterms:created xsi:type="dcterms:W3CDTF">2011-09-03T16:32:09Z</dcterms:created>
  <dcterms:modified xsi:type="dcterms:W3CDTF">2018-08-18T19:41:05Z</dcterms:modified>
</cp:coreProperties>
</file>